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89" r:id="rId5"/>
    <p:sldId id="293" r:id="rId6"/>
    <p:sldId id="259" r:id="rId7"/>
    <p:sldId id="290" r:id="rId8"/>
    <p:sldId id="267" r:id="rId9"/>
    <p:sldId id="266" r:id="rId10"/>
    <p:sldId id="265" r:id="rId11"/>
    <p:sldId id="264" r:id="rId12"/>
    <p:sldId id="263" r:id="rId13"/>
    <p:sldId id="262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91" r:id="rId34"/>
    <p:sldId id="292" r:id="rId35"/>
    <p:sldId id="287" r:id="rId36"/>
    <p:sldId id="288" r:id="rId3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65" autoAdjust="0"/>
    <p:restoredTop sz="96962" autoAdjust="0"/>
  </p:normalViewPr>
  <p:slideViewPr>
    <p:cSldViewPr>
      <p:cViewPr varScale="1">
        <p:scale>
          <a:sx n="64" d="100"/>
          <a:sy n="64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2.wmf"/><Relationship Id="rId1" Type="http://schemas.openxmlformats.org/officeDocument/2006/relationships/image" Target="../media/image59.wmf"/><Relationship Id="rId6" Type="http://schemas.openxmlformats.org/officeDocument/2006/relationships/image" Target="../media/image63.wmf"/><Relationship Id="rId11" Type="http://schemas.openxmlformats.org/officeDocument/2006/relationships/image" Target="../media/image68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3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image" Target="../media/image8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35.wmf"/><Relationship Id="rId4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3AFA5D3-6690-4AE7-9B2D-977303F20A43}" type="datetimeFigureOut">
              <a:rPr lang="zh-TW" altLang="en-US"/>
              <a:pPr>
                <a:defRPr/>
              </a:pPr>
              <a:t>2009/4/24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FF8F4B5-923B-441D-85FF-C039237F21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F9E119-3AEB-432C-B454-2B3BF9ACF41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41892C-4822-43BA-9C61-81BF64B6FA7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0BA1F1-E915-48AA-9CEC-576DBFF82A3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FC06E3-E997-4E5C-A925-B5C513FBA33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5CF96C-E80C-4F6F-980C-AABAE40F047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0343B-0BD7-4BC4-A0F6-732D4765D6A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6B02A8-E455-40E0-9234-C617025B4FC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D407E7-2B3A-4A29-861F-BEA5790345A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25A8917-863F-4E59-BEB1-8FC76AC1BBD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00D049-0CFA-48D6-9ED9-789E879CC98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B77E69-22BD-4970-818C-DB123E2F732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6639E4-A8EE-435C-B8F3-C31FFE73370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5C8EC4-7166-40E0-BA00-A4CDD81DBFD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AA3854-75EB-47F2-BEB8-8158D0C0C9C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F8937C-E282-46B1-B757-25D37424D6D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E2C34A-A435-4551-A1A3-777F56948FF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4AD847-4EEC-447C-B93E-408463094C0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627A19-2372-4FA8-B933-81BE25668A6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9AA567-939B-4ED0-A2AC-AE5A39FFF3E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0F9301-DC90-416B-BB65-BF8977447FB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596763-6349-4AE0-9D93-7AEEEBB6023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98128B-4447-4FFF-BC87-7DE7DBB9C70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3D9FC1-EADC-4793-A992-DB595C65218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85D65C-A4DC-4DF3-9AAF-C35261754D5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1CC59B-B3CA-4CC1-ADC2-CB7AA0218A9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1D07F4-2563-460F-86F2-3A667608CB5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642D52-2278-4D3D-8DCA-2CAAB683695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3BA454-6494-4A42-B87A-03BCAE18A3E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B27AFA-E319-4D14-913B-77E1CAEBC4A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51C6B3-6791-44E8-BEC9-E3419F6BF0D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186B98-F91A-44B7-AF6B-C68F073A62F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B1B74D-99E2-4CD2-9E77-901DC5AEC36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F2A218-14C0-44B5-972E-387E991D60E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94CDBD-A44B-4090-8E87-EA9BE5B9D2D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C26E6E-9DC8-48FB-8556-C959CE7A0D1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E354E1-EACE-4D99-AD1A-230F24F8399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TW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67B33-4364-460A-87AA-6361230EC51A}" type="datetime1">
              <a:rPr lang="zh-TW" altLang="en-US"/>
              <a:pPr>
                <a:defRPr/>
              </a:pPr>
              <a:t>2009/4/24</a:t>
            </a:fld>
            <a:endParaRPr lang="zh-TW" alt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8C686-DFAC-4094-B542-12C893C304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E58B3-1515-4FEA-8AEE-29889387F3BD}" type="datetime1">
              <a:rPr lang="zh-TW" altLang="en-US"/>
              <a:pPr>
                <a:defRPr/>
              </a:pPr>
              <a:t>2009/4/24</a:t>
            </a:fld>
            <a:endParaRPr lang="zh-TW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981F2-8508-4A8F-A6D7-9EAFBBA388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125E5-4531-474E-9E24-5BE1501B3454}" type="datetime1">
              <a:rPr lang="zh-TW" altLang="en-US"/>
              <a:pPr>
                <a:defRPr/>
              </a:pPr>
              <a:t>2009/4/24</a:t>
            </a:fld>
            <a:endParaRPr lang="zh-TW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B573A-A7D0-424D-BA3C-7709A79A87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B1B6B-0D9E-4CE1-AB39-2C1E12D6F853}" type="datetime1">
              <a:rPr lang="zh-TW" altLang="en-US"/>
              <a:pPr>
                <a:defRPr/>
              </a:pPr>
              <a:t>2009/4/24</a:t>
            </a:fld>
            <a:endParaRPr lang="zh-TW" alt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32742-0625-4144-977C-965688C406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33738-9A2F-438D-A0F6-B921F95932C2}" type="datetime1">
              <a:rPr lang="zh-TW" altLang="en-US"/>
              <a:pPr>
                <a:defRPr/>
              </a:pPr>
              <a:t>2009/4/24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C3C3-D79D-47F8-ADDF-B4FA55A72C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BEA01-D91D-4083-847A-CF0732A53A79}" type="datetime1">
              <a:rPr lang="zh-TW" altLang="en-US"/>
              <a:pPr>
                <a:defRPr/>
              </a:pPr>
              <a:t>2009/4/24</a:t>
            </a:fld>
            <a:endParaRPr lang="zh-TW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C928A-2C54-4FE7-B563-F40CB949C2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8AD81-A848-49F4-B055-EB679AD849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1AB66-888C-4BD5-9193-1B12B95195A4}" type="datetime1">
              <a:rPr lang="zh-TW" altLang="en-US"/>
              <a:pPr>
                <a:defRPr/>
              </a:pPr>
              <a:t>2009/4/24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D8767-D173-4C00-8BD1-23923C47B0A6}" type="datetime1">
              <a:rPr lang="zh-TW" altLang="en-US"/>
              <a:pPr>
                <a:defRPr/>
              </a:pPr>
              <a:t>2009/4/24</a:t>
            </a:fld>
            <a:endParaRPr lang="zh-TW" alt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20FD-3C03-4258-801A-7CCAF85BE8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B570-51A3-4A36-9E24-3CF4D15DEFCC}" type="datetime1">
              <a:rPr lang="zh-TW" altLang="en-US"/>
              <a:pPr>
                <a:defRPr/>
              </a:pPr>
              <a:t>2009/4/24</a:t>
            </a:fld>
            <a:endParaRPr lang="zh-TW" alt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B468F-A03B-4078-AD52-5929635DA7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AB1FD-5C71-4788-A33C-DCCF20CBFBC9}" type="datetime1">
              <a:rPr lang="zh-TW" altLang="en-US"/>
              <a:pPr>
                <a:defRPr/>
              </a:pPr>
              <a:t>2009/4/24</a:t>
            </a:fld>
            <a:endParaRPr lang="zh-TW" alt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56BF-E099-48F3-88A2-940631B085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A2F1-C95F-4B8E-8692-91C879621498}" type="datetime1">
              <a:rPr lang="zh-TW" altLang="en-US"/>
              <a:pPr>
                <a:defRPr/>
              </a:pPr>
              <a:t>2009/4/24</a:t>
            </a:fld>
            <a:endParaRPr lang="zh-TW" alt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7B46-EC3D-479E-A686-07AF4F3C26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1BBDAB5-42F5-45E9-877E-00E3D3D72037}" type="datetime1">
              <a:rPr lang="zh-TW" altLang="en-US"/>
              <a:pPr>
                <a:defRPr/>
              </a:pPr>
              <a:t>2009/4/24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0491F1C-08D3-4A8E-A022-EB821D8013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73" r:id="rId3"/>
    <p:sldLayoutId id="2147483667" r:id="rId4"/>
    <p:sldLayoutId id="2147483674" r:id="rId5"/>
    <p:sldLayoutId id="2147483668" r:id="rId6"/>
    <p:sldLayoutId id="2147483669" r:id="rId7"/>
    <p:sldLayoutId id="2147483675" r:id="rId8"/>
    <p:sldLayoutId id="2147483676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標楷體" pitchFamily="65" charset="-12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標楷體" pitchFamily="65" charset="-12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標楷體" pitchFamily="65" charset="-12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  <a:ea typeface="標楷體" pitchFamily="65" charset="-12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2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3.png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91.wmf"/><Relationship Id="rId9" Type="http://schemas.openxmlformats.org/officeDocument/2006/relationships/oleObject" Target="../embeddings/oleObject7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oleObject" Target="../embeddings/oleObject7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perso-orange.fr/polyvalens/clemens/wavelets/wavelets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3157537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400" dirty="0" smtClean="0">
                <a:ea typeface="Gungsuh" pitchFamily="18" charset="-127"/>
              </a:rPr>
              <a:t>Advisor : Jian-Jiun Ding, Ph. D.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400" dirty="0" smtClean="0">
                <a:ea typeface="Gungsuh" pitchFamily="18" charset="-127"/>
              </a:rPr>
              <a:t>Presenter : Ke-Jie Liao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TW" sz="2400" dirty="0" smtClean="0">
              <a:ea typeface="Gungsuh" pitchFamily="18" charset="-127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TW" sz="2400" dirty="0" smtClean="0">
              <a:ea typeface="Gungsuh" pitchFamily="18" charset="-127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altLang="zh-TW" sz="2400" dirty="0" smtClean="0">
              <a:ea typeface="Gungsuh" pitchFamily="18" charset="-127"/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2400" dirty="0" smtClean="0">
                <a:ea typeface="Gungsuh" pitchFamily="18" charset="-127"/>
              </a:rPr>
              <a:t>NTU,GICE,DISP Lab,MD531</a:t>
            </a:r>
            <a:endParaRPr lang="zh-TW" alt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8305800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altLang="zh-TW" smtClean="0"/>
              <a:t>An Introduction to Discrete Wavelet Transforms</a:t>
            </a:r>
            <a:endParaRPr lang="zh-TW" altLang="en-US"/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1B6178-6B40-4433-AA35-2569219759F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Subband coding</a:t>
            </a:r>
          </a:p>
          <a:p>
            <a:pPr lvl="1"/>
            <a:r>
              <a:rPr lang="en-US" altLang="zh-TW" smtClean="0"/>
              <a:t>Decomposing into a set of bandlimited components</a:t>
            </a:r>
          </a:p>
          <a:p>
            <a:pPr lvl="1"/>
            <a:r>
              <a:rPr lang="en-US" altLang="zh-TW" smtClean="0"/>
              <a:t>Designing the filter coefficients s.t. perfectly reconstruction</a:t>
            </a:r>
          </a:p>
          <a:p>
            <a:pPr lvl="1">
              <a:buFont typeface="Wingdings 2" pitchFamily="18" charset="2"/>
              <a:buNone/>
            </a:pPr>
            <a:r>
              <a:rPr lang="en-US" altLang="zh-TW" smtClean="0"/>
              <a:t>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MRA Backgrounds(2)</a:t>
            </a:r>
            <a:endParaRPr lang="zh-TW" altLang="en-US"/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pic>
        <p:nvPicPr>
          <p:cNvPr id="5018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3357563"/>
            <a:ext cx="385762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1FBFFC-78F3-4AE8-958E-1C5498303BD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567488" y="618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Subband coding</a:t>
            </a:r>
          </a:p>
          <a:p>
            <a:pPr lvl="1"/>
            <a:r>
              <a:rPr lang="en-US" altLang="zh-TW" smtClean="0"/>
              <a:t>Cross-modulated condition</a:t>
            </a:r>
          </a:p>
          <a:p>
            <a:pPr lvl="1"/>
            <a:endParaRPr lang="en-US" altLang="zh-TW" smtClean="0"/>
          </a:p>
          <a:p>
            <a:pPr lvl="1">
              <a:buFont typeface="Wingdings 2" pitchFamily="18" charset="2"/>
              <a:buNone/>
            </a:pPr>
            <a:endParaRPr lang="en-US" altLang="zh-TW" smtClean="0"/>
          </a:p>
          <a:p>
            <a:pPr lvl="1">
              <a:buFont typeface="Wingdings 2" pitchFamily="18" charset="2"/>
              <a:buNone/>
            </a:pPr>
            <a:endParaRPr lang="en-US" altLang="zh-TW" smtClean="0"/>
          </a:p>
          <a:p>
            <a:pPr lvl="1"/>
            <a:r>
              <a:rPr lang="en-US" altLang="zh-TW" smtClean="0"/>
              <a:t>Biorthogonality condition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MRA Backgrounds(2)</a:t>
            </a:r>
            <a:endParaRPr lang="zh-TW" altLang="en-US"/>
          </a:p>
        </p:txBody>
      </p:sp>
      <p:pic>
        <p:nvPicPr>
          <p:cNvPr id="153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4000500"/>
            <a:ext cx="49260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85875" y="2643188"/>
          <a:ext cx="2228850" cy="857250"/>
        </p:xfrm>
        <a:graphic>
          <a:graphicData uri="http://schemas.openxmlformats.org/presentationml/2006/ole">
            <p:oleObj spid="_x0000_s15362" name="Equation" r:id="rId5" imgW="1320480" imgH="507960" progId="Equation.DSMT4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357688" y="2643188"/>
          <a:ext cx="2143125" cy="823912"/>
        </p:xfrm>
        <a:graphic>
          <a:graphicData uri="http://schemas.openxmlformats.org/presentationml/2006/ole">
            <p:oleObj spid="_x0000_s15363" name="Equation" r:id="rId6" imgW="1320480" imgH="507960" progId="Equation.DSMT4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311275" y="4214813"/>
          <a:ext cx="2689225" cy="428625"/>
        </p:xfrm>
        <a:graphic>
          <a:graphicData uri="http://schemas.openxmlformats.org/presentationml/2006/ole">
            <p:oleObj spid="_x0000_s15366" name="Equation" r:id="rId7" imgW="1752480" imgH="279360" progId="Equation.DSMT4">
              <p:embed/>
            </p:oleObj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5500694" y="4714884"/>
            <a:ext cx="1714512" cy="642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00694" y="4786322"/>
            <a:ext cx="1714512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372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2280F6-23B9-4294-9B78-3AF7A868443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TW"/>
          </a:p>
        </p:txBody>
      </p:sp>
      <p:sp>
        <p:nvSpPr>
          <p:cNvPr id="15373" name="TextBox 11"/>
          <p:cNvSpPr txBox="1">
            <a:spLocks noChangeArrowheads="1"/>
          </p:cNvSpPr>
          <p:nvPr/>
        </p:nvSpPr>
        <p:spPr bwMode="auto">
          <a:xfrm>
            <a:off x="3643313" y="2786063"/>
            <a:ext cx="398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or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208713" y="6113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Subband coding</a:t>
            </a:r>
          </a:p>
          <a:p>
            <a:pPr lvl="1"/>
            <a:r>
              <a:rPr lang="en-US" altLang="zh-TW" smtClean="0"/>
              <a:t>Orthonormality for perfect reconstruction filter</a:t>
            </a:r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r>
              <a:rPr lang="en-US" altLang="zh-TW" smtClean="0"/>
              <a:t>Orthonormal filters</a:t>
            </a: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MRA Backgrounds(2)</a:t>
            </a:r>
            <a:endParaRPr lang="zh-TW" altLang="en-US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1214438" y="2500313"/>
          <a:ext cx="3228975" cy="425450"/>
        </p:xfrm>
        <a:graphic>
          <a:graphicData uri="http://schemas.openxmlformats.org/presentationml/2006/ole">
            <p:oleObj spid="_x0000_s17409" name="Equation" r:id="rId4" imgW="2120760" imgH="279360" progId="Equation.DSMT4">
              <p:embed/>
            </p:oleObj>
          </a:graphicData>
        </a:graphic>
      </p:graphicFrame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214438" y="3643313"/>
          <a:ext cx="2892425" cy="392112"/>
        </p:xfrm>
        <a:graphic>
          <a:graphicData uri="http://schemas.openxmlformats.org/presentationml/2006/ole">
            <p:oleObj spid="_x0000_s17410" name="Equation" r:id="rId5" imgW="1777680" imgH="241200" progId="Equation.DSMT4">
              <p:embed/>
            </p:oleObj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1214438" y="4143375"/>
          <a:ext cx="2428875" cy="390525"/>
        </p:xfrm>
        <a:graphic>
          <a:graphicData uri="http://schemas.openxmlformats.org/presentationml/2006/ole">
            <p:oleObj spid="_x0000_s17413" name="Equation" r:id="rId6" imgW="1422360" imgH="228600" progId="Equation.DSMT4">
              <p:embed/>
            </p:oleObj>
          </a:graphicData>
        </a:graphic>
      </p:graphicFrame>
      <p:sp>
        <p:nvSpPr>
          <p:cNvPr id="1741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77C2E1-CFAA-46C8-A087-F44E5E6F37E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The Haar Transform</a:t>
            </a:r>
          </a:p>
          <a:p>
            <a:pPr lvl="1"/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MRA Backgrounds(2)</a:t>
            </a:r>
            <a:endParaRPr lang="zh-TW" altLang="en-US"/>
          </a:p>
        </p:txBody>
      </p:sp>
      <p:pic>
        <p:nvPicPr>
          <p:cNvPr id="194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714500"/>
            <a:ext cx="37861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1285875" y="2214563"/>
          <a:ext cx="1898650" cy="785812"/>
        </p:xfrm>
        <a:graphic>
          <a:graphicData uri="http://schemas.openxmlformats.org/presentationml/2006/ole">
            <p:oleObj spid="_x0000_s19457" name="Equation" r:id="rId5" imgW="1104840" imgH="457200" progId="Equation.DSMT4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143108" y="385762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43108" y="471488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714625" y="3571875"/>
          <a:ext cx="1643063" cy="576263"/>
        </p:xfrm>
        <a:graphic>
          <a:graphicData uri="http://schemas.openxmlformats.org/presentationml/2006/ole">
            <p:oleObj spid="_x0000_s19461" name="Equation" r:id="rId6" imgW="1193760" imgH="419040" progId="Equation.DSMT4">
              <p:embed/>
            </p:oleObj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714625" y="4500563"/>
          <a:ext cx="1643063" cy="542925"/>
        </p:xfrm>
        <a:graphic>
          <a:graphicData uri="http://schemas.openxmlformats.org/presentationml/2006/ole">
            <p:oleObj spid="_x0000_s19462" name="Equation" r:id="rId7" imgW="1269720" imgH="41904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71688" y="4143375"/>
            <a:ext cx="623887" cy="369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DFT</a:t>
            </a:r>
            <a:endParaRPr kumimoji="0" lang="zh-TW" altLang="en-US" dirty="0"/>
          </a:p>
        </p:txBody>
      </p:sp>
      <p:sp>
        <p:nvSpPr>
          <p:cNvPr id="19472" name="TextBox 14"/>
          <p:cNvSpPr txBox="1">
            <a:spLocks noChangeArrowheads="1"/>
          </p:cNvSpPr>
          <p:nvPr/>
        </p:nvSpPr>
        <p:spPr bwMode="auto">
          <a:xfrm rot="722364">
            <a:off x="3644900" y="3295650"/>
            <a:ext cx="1079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chemeClr val="bg1"/>
                </a:solidFill>
                <a:latin typeface="Constantia" pitchFamily="18" charset="0"/>
                <a:ea typeface="標楷體" pitchFamily="65" charset="-120"/>
              </a:rPr>
              <a:t>Low pass</a:t>
            </a:r>
            <a:endParaRPr kumimoji="0" lang="zh-TW" altLang="en-US">
              <a:solidFill>
                <a:schemeClr val="bg1"/>
              </a:solidFill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19473" name="TextBox 15"/>
          <p:cNvSpPr txBox="1">
            <a:spLocks noChangeArrowheads="1"/>
          </p:cNvSpPr>
          <p:nvPr/>
        </p:nvSpPr>
        <p:spPr bwMode="auto">
          <a:xfrm rot="722364">
            <a:off x="3668713" y="4260850"/>
            <a:ext cx="1158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chemeClr val="bg1"/>
                </a:solidFill>
                <a:latin typeface="Constantia" pitchFamily="18" charset="0"/>
                <a:ea typeface="標楷體" pitchFamily="65" charset="-120"/>
              </a:rPr>
              <a:t>High pass</a:t>
            </a:r>
            <a:endParaRPr kumimoji="0" lang="zh-TW" altLang="en-US">
              <a:solidFill>
                <a:schemeClr val="bg1"/>
              </a:solidFill>
              <a:latin typeface="Constantia" pitchFamily="18" charset="0"/>
              <a:ea typeface="標楷體" pitchFamily="65" charset="-120"/>
            </a:endParaRP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285750" y="4500563"/>
          <a:ext cx="1714500" cy="571500"/>
        </p:xfrm>
        <a:graphic>
          <a:graphicData uri="http://schemas.openxmlformats.org/presentationml/2006/ole">
            <p:oleObj spid="_x0000_s19464" name="Equation" r:id="rId8" imgW="1257120" imgH="419040" progId="Equation.DSMT4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357188" y="3554413"/>
          <a:ext cx="1643062" cy="588962"/>
        </p:xfrm>
        <a:graphic>
          <a:graphicData uri="http://schemas.openxmlformats.org/presentationml/2006/ole">
            <p:oleObj spid="_x0000_s19465" name="Equation" r:id="rId9" imgW="1168200" imgH="419040" progId="Equation.DSMT4">
              <p:embed/>
            </p:oleObj>
          </a:graphicData>
        </a:graphic>
      </p:graphicFrame>
      <p:sp>
        <p:nvSpPr>
          <p:cNvPr id="19474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2A53C5-DF89-4D21-9859-55137CB14CE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496050" y="6400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Any square-integrable function can be represented by</a:t>
            </a:r>
          </a:p>
          <a:p>
            <a:pPr lvl="1"/>
            <a:r>
              <a:rPr lang="en-US" altLang="zh-TW" smtClean="0"/>
              <a:t>Scaling functions – approximation part</a:t>
            </a:r>
          </a:p>
          <a:p>
            <a:pPr lvl="1"/>
            <a:r>
              <a:rPr lang="en-US" altLang="zh-TW" smtClean="0"/>
              <a:t>Wavelet functions - detail part(predictive residual)</a:t>
            </a:r>
          </a:p>
          <a:p>
            <a:r>
              <a:rPr lang="en-US" altLang="zh-TW" smtClean="0"/>
              <a:t> Scaling function</a:t>
            </a:r>
          </a:p>
          <a:p>
            <a:pPr lvl="1"/>
            <a:r>
              <a:rPr lang="en-US" altLang="zh-TW" smtClean="0"/>
              <a:t> Prototype </a:t>
            </a:r>
          </a:p>
          <a:p>
            <a:pPr lvl="1"/>
            <a:r>
              <a:rPr lang="en-US" altLang="zh-TW" smtClean="0"/>
              <a:t> Expansion functions</a:t>
            </a:r>
          </a:p>
          <a:p>
            <a:pPr lvl="1">
              <a:buFont typeface="Wingdings 2" pitchFamily="18" charset="2"/>
              <a:buNone/>
            </a:pPr>
            <a:endParaRPr lang="en-US" altLang="zh-TW" smtClean="0"/>
          </a:p>
          <a:p>
            <a:pPr lvl="1">
              <a:buFont typeface="Wingdings 2" pitchFamily="18" charset="2"/>
              <a:buNone/>
            </a:pPr>
            <a:r>
              <a:rPr lang="en-US" altLang="zh-TW" smtClean="0"/>
              <a:t>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MRA</a:t>
            </a:r>
            <a:endParaRPr lang="zh-TW" altLang="en-US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643063" y="4286250"/>
          <a:ext cx="2900362" cy="500063"/>
        </p:xfrm>
        <a:graphic>
          <a:graphicData uri="http://schemas.openxmlformats.org/presentationml/2006/ole">
            <p:oleObj spid="_x0000_s33795" name="Equation" r:id="rId4" imgW="1473120" imgH="253800" progId="Equation.DSMT4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643188" y="3214688"/>
          <a:ext cx="1466850" cy="400050"/>
        </p:xfrm>
        <a:graphic>
          <a:graphicData uri="http://schemas.openxmlformats.org/presentationml/2006/ole">
            <p:oleObj spid="_x0000_s33796" name="Equation" r:id="rId5" imgW="838080" imgH="228600" progId="Equation.DSMT4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714500" y="5000625"/>
          <a:ext cx="2286000" cy="477838"/>
        </p:xfrm>
        <a:graphic>
          <a:graphicData uri="http://schemas.openxmlformats.org/presentationml/2006/ole">
            <p:oleObj spid="_x0000_s33797" name="Equation" r:id="rId6" imgW="1155600" imgH="241200" progId="Equation.DSMT4">
              <p:embed/>
            </p:oleObj>
          </a:graphicData>
        </a:graphic>
      </p:graphicFrame>
      <p:sp>
        <p:nvSpPr>
          <p:cNvPr id="3380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655C05-9A26-4700-899C-C920AE15BE9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MRA Requirement</a:t>
            </a:r>
          </a:p>
          <a:p>
            <a:pPr lvl="1"/>
            <a:r>
              <a:rPr lang="en-US" altLang="zh-TW" smtClean="0"/>
              <a:t>[1] The scaling function is orthogonal to its integer translates.</a:t>
            </a:r>
          </a:p>
          <a:p>
            <a:pPr lvl="1"/>
            <a:r>
              <a:rPr lang="en-US" altLang="zh-TW" smtClean="0"/>
              <a:t>[2] The subspaces spanned by the scaling function at low scales are nested within those spanned at higher scales.</a:t>
            </a:r>
          </a:p>
          <a:p>
            <a:pPr lvl="1"/>
            <a:endParaRPr lang="en-US" altLang="zh-TW" smtClean="0"/>
          </a:p>
          <a:p>
            <a:pPr lvl="1">
              <a:buFont typeface="Wingdings 2" pitchFamily="18" charset="2"/>
              <a:buNone/>
            </a:pP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MRA</a:t>
            </a:r>
            <a:endParaRPr lang="zh-TW" alt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214438" y="3571875"/>
          <a:ext cx="3810000" cy="357188"/>
        </p:xfrm>
        <a:graphic>
          <a:graphicData uri="http://schemas.openxmlformats.org/presentationml/2006/ole">
            <p:oleObj spid="_x0000_s34818" name="Equation" r:id="rId4" imgW="2438280" imgH="228600" progId="Equation.DSMT4">
              <p:embed/>
            </p:oleObj>
          </a:graphicData>
        </a:graphic>
      </p:graphicFrame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4071938"/>
            <a:ext cx="32258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B1E4F4-C140-4627-BD20-29F307819EB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TW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408488" y="63293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MRA Requirement</a:t>
            </a:r>
          </a:p>
          <a:p>
            <a:pPr lvl="1"/>
            <a:r>
              <a:rPr lang="en-US" altLang="zh-TW" smtClean="0"/>
              <a:t>[3] The only function that is common to all       is             .</a:t>
            </a:r>
          </a:p>
          <a:p>
            <a:pPr lvl="1"/>
            <a:endParaRPr lang="en-US" altLang="zh-TW" smtClean="0"/>
          </a:p>
          <a:p>
            <a:pPr lvl="1"/>
            <a:r>
              <a:rPr lang="en-US" altLang="zh-TW" smtClean="0"/>
              <a:t>[4] Any function can be represented with arbitrary precision.</a:t>
            </a:r>
            <a:endParaRPr lang="zh-TW" altLang="en-US" smtClean="0"/>
          </a:p>
          <a:p>
            <a:pPr lvl="1"/>
            <a:endParaRPr lang="en-US" altLang="zh-TW" smtClean="0"/>
          </a:p>
          <a:p>
            <a:pPr lvl="1">
              <a:buFont typeface="Wingdings 2" pitchFamily="18" charset="2"/>
              <a:buNone/>
            </a:pPr>
            <a:endParaRPr lang="en-US" altLang="zh-TW" smtClean="0"/>
          </a:p>
          <a:p>
            <a:pPr lvl="1">
              <a:buFont typeface="Wingdings 2" pitchFamily="18" charset="2"/>
              <a:buNone/>
            </a:pPr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endParaRPr lang="en-US" altLang="zh-TW" smtClean="0"/>
          </a:p>
          <a:p>
            <a:pPr lvl="1">
              <a:buFont typeface="Wingdings 2" pitchFamily="18" charset="2"/>
              <a:buNone/>
            </a:pP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MRA</a:t>
            </a:r>
            <a:endParaRPr lang="zh-TW" altLang="en-US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6858000" y="1928813"/>
          <a:ext cx="293688" cy="428625"/>
        </p:xfrm>
        <a:graphic>
          <a:graphicData uri="http://schemas.openxmlformats.org/presentationml/2006/ole">
            <p:oleObj spid="_x0000_s35843" name="Equation" r:id="rId4" imgW="164880" imgH="241200" progId="Equation.DSMT4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7500938" y="2000250"/>
          <a:ext cx="1004887" cy="357188"/>
        </p:xfrm>
        <a:graphic>
          <a:graphicData uri="http://schemas.openxmlformats.org/presentationml/2006/ole">
            <p:oleObj spid="_x0000_s35844" name="Equation" r:id="rId5" imgW="571320" imgH="203040" progId="Equation.DSMT4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1285875" y="2428875"/>
          <a:ext cx="1022350" cy="400050"/>
        </p:xfrm>
        <a:graphic>
          <a:graphicData uri="http://schemas.openxmlformats.org/presentationml/2006/ole">
            <p:oleObj spid="_x0000_s35845" name="Equation" r:id="rId6" imgW="583920" imgH="228600" progId="Equation.DSMT4">
              <p:embed/>
            </p:oleObj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1285875" y="3643313"/>
          <a:ext cx="1411288" cy="406400"/>
        </p:xfrm>
        <a:graphic>
          <a:graphicData uri="http://schemas.openxmlformats.org/presentationml/2006/ole">
            <p:oleObj spid="_x0000_s35846" name="Equation" r:id="rId7" imgW="838080" imgH="241200" progId="Equation.DSMT4">
              <p:embed/>
            </p:oleObj>
          </a:graphicData>
        </a:graphic>
      </p:graphicFrame>
      <p:sp>
        <p:nvSpPr>
          <p:cNvPr id="35849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3F5246-D0FE-44F2-94D6-7DCCE8341FF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Refinement equation</a:t>
            </a:r>
          </a:p>
          <a:p>
            <a:pPr lvl="1"/>
            <a:r>
              <a:rPr lang="en-US" altLang="zh-TW" smtClean="0"/>
              <a:t> the expansion function of any subspace can be built from double-resolution copies of themselves.</a:t>
            </a: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MRA</a:t>
            </a:r>
            <a:endParaRPr lang="zh-TW" alt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285875" y="2928938"/>
          <a:ext cx="1014413" cy="428625"/>
        </p:xfrm>
        <a:graphic>
          <a:graphicData uri="http://schemas.openxmlformats.org/presentationml/2006/ole">
            <p:oleObj spid="_x0000_s36866" name="Equation" r:id="rId4" imgW="571320" imgH="241200" progId="Equation.DSMT4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2000250" y="4454525"/>
          <a:ext cx="4000500" cy="617538"/>
        </p:xfrm>
        <a:graphic>
          <a:graphicData uri="http://schemas.openxmlformats.org/presentationml/2006/ole">
            <p:oleObj spid="_x0000_s36867" name="Equation" r:id="rId5" imgW="2222280" imgH="342720" progId="Equation.DSMT4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714500" y="3652838"/>
          <a:ext cx="2643188" cy="561975"/>
        </p:xfrm>
        <a:graphic>
          <a:graphicData uri="http://schemas.openxmlformats.org/presentationml/2006/ole">
            <p:oleObj spid="_x0000_s36868" name="Equation" r:id="rId6" imgW="1612800" imgH="342720" progId="Equation.DSMT4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697163" y="5400675"/>
          <a:ext cx="3089275" cy="600075"/>
        </p:xfrm>
        <a:graphic>
          <a:graphicData uri="http://schemas.openxmlformats.org/presentationml/2006/ole">
            <p:oleObj spid="_x0000_s36869" name="Equation" r:id="rId7" imgW="1765080" imgH="342720" progId="Equation.DSMT4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>
            <a:off x="1893869" y="353536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179621" y="432118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2751125" y="517843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3964777" y="5893611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877" name="TextBox 14"/>
          <p:cNvSpPr txBox="1">
            <a:spLocks noChangeArrowheads="1"/>
          </p:cNvSpPr>
          <p:nvPr/>
        </p:nvSpPr>
        <p:spPr bwMode="auto">
          <a:xfrm>
            <a:off x="3071813" y="6143625"/>
            <a:ext cx="4473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chemeClr val="bg1"/>
                </a:solidFill>
                <a:latin typeface="Constantia" pitchFamily="18" charset="0"/>
                <a:ea typeface="標楷體" pitchFamily="65" charset="-120"/>
              </a:rPr>
              <a:t>Scaling vector/Scaling function coefficients</a:t>
            </a:r>
            <a:endParaRPr kumimoji="0" lang="zh-TW" altLang="en-US">
              <a:solidFill>
                <a:schemeClr val="bg1"/>
              </a:solidFill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36878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9C4C1C-EDA7-4A16-9BE8-67E427E02C5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TW" altLang="en-US"/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5429250" y="3214688"/>
          <a:ext cx="2900363" cy="500062"/>
        </p:xfrm>
        <a:graphic>
          <a:graphicData uri="http://schemas.openxmlformats.org/presentationml/2006/ole">
            <p:oleObj spid="_x0000_s36870" name="Equation" r:id="rId8" imgW="1473120" imgH="253800" progId="Equation.DSMT4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5286375" y="3143250"/>
            <a:ext cx="3214688" cy="7143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Wavelet function</a:t>
            </a:r>
          </a:p>
          <a:p>
            <a:pPr lvl="1"/>
            <a:r>
              <a:rPr lang="en-US" altLang="zh-TW" smtClean="0"/>
              <a:t>Fill up the gap of any two adjacent scaling subspaces</a:t>
            </a:r>
          </a:p>
          <a:p>
            <a:pPr lvl="1"/>
            <a:r>
              <a:rPr lang="en-US" altLang="zh-TW" smtClean="0"/>
              <a:t>Prototype </a:t>
            </a:r>
          </a:p>
          <a:p>
            <a:pPr lvl="1"/>
            <a:r>
              <a:rPr lang="en-US" altLang="zh-TW" smtClean="0"/>
              <a:t>Expansion functions</a:t>
            </a: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MRA</a:t>
            </a:r>
            <a:endParaRPr lang="zh-TW" alt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571750" y="2428875"/>
          <a:ext cx="671513" cy="398463"/>
        </p:xfrm>
        <a:graphic>
          <a:graphicData uri="http://schemas.openxmlformats.org/presentationml/2006/ole">
            <p:oleObj spid="_x0000_s37890" name="Equation" r:id="rId4" imgW="342720" imgH="203040" progId="Equation.DSMT4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285875" y="3786188"/>
          <a:ext cx="2549525" cy="428625"/>
        </p:xfrm>
        <a:graphic>
          <a:graphicData uri="http://schemas.openxmlformats.org/presentationml/2006/ole">
            <p:oleObj spid="_x0000_s37891" name="Equation" r:id="rId5" imgW="1511280" imgH="253800" progId="Equation.DSMT4">
              <p:embed/>
            </p:oleObj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285875" y="4429125"/>
          <a:ext cx="2214563" cy="442913"/>
        </p:xfrm>
        <a:graphic>
          <a:graphicData uri="http://schemas.openxmlformats.org/presentationml/2006/ole">
            <p:oleObj spid="_x0000_s37894" name="Equation" r:id="rId6" imgW="1206360" imgH="241200" progId="Equation.DSMT4">
              <p:embed/>
            </p:oleObj>
          </a:graphicData>
        </a:graphic>
      </p:graphicFrame>
      <p:sp>
        <p:nvSpPr>
          <p:cNvPr id="379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pic>
        <p:nvPicPr>
          <p:cNvPr id="379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0" y="3000375"/>
            <a:ext cx="42941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7572375" y="1714500"/>
          <a:ext cx="1296988" cy="357188"/>
        </p:xfrm>
        <a:graphic>
          <a:graphicData uri="http://schemas.openxmlformats.org/presentationml/2006/ole">
            <p:oleObj spid="_x0000_s37897" name="Equation" r:id="rId8" imgW="876240" imgH="241200" progId="Equation.DSMT4">
              <p:embed/>
            </p:oleObj>
          </a:graphicData>
        </a:graphic>
      </p:graphicFrame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4286250" y="5572125"/>
          <a:ext cx="3751263" cy="500063"/>
        </p:xfrm>
        <a:graphic>
          <a:graphicData uri="http://schemas.openxmlformats.org/presentationml/2006/ole">
            <p:oleObj spid="_x0000_s37898" name="Equation" r:id="rId9" imgW="1904760" imgH="253800" progId="Equation.DSMT4">
              <p:embed/>
            </p:oleObj>
          </a:graphicData>
        </a:graphic>
      </p:graphicFrame>
      <p:sp>
        <p:nvSpPr>
          <p:cNvPr id="37903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088C63-068E-4F6C-ACE3-4907C10CF59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zh-TW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8728075" y="5032375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Wavelet function</a:t>
            </a:r>
          </a:p>
          <a:p>
            <a:pPr lvl="1"/>
            <a:r>
              <a:rPr lang="en-US" altLang="zh-TW" smtClean="0"/>
              <a:t> </a:t>
            </a:r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r>
              <a:rPr lang="en-US" altLang="zh-TW" smtClean="0"/>
              <a:t> Scaling and wavelet vectors are related by</a:t>
            </a:r>
          </a:p>
          <a:p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MRA</a:t>
            </a:r>
            <a:endParaRPr lang="zh-TW" altLang="en-US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1285875" y="2071688"/>
          <a:ext cx="1060450" cy="428625"/>
        </p:xfrm>
        <a:graphic>
          <a:graphicData uri="http://schemas.openxmlformats.org/presentationml/2006/ole">
            <p:oleObj spid="_x0000_s46081" name="Equation" r:id="rId4" imgW="596880" imgH="241200" progId="Equation.DSMT4">
              <p:embed/>
            </p:oleObj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1714500" y="2714625"/>
          <a:ext cx="2389188" cy="500063"/>
        </p:xfrm>
        <a:graphic>
          <a:graphicData uri="http://schemas.openxmlformats.org/presentationml/2006/ole">
            <p:oleObj spid="_x0000_s46082" name="Equation" r:id="rId5" imgW="1638000" imgH="342720" progId="Equation.DSMT4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2357438" y="3500438"/>
          <a:ext cx="3465512" cy="528637"/>
        </p:xfrm>
        <a:graphic>
          <a:graphicData uri="http://schemas.openxmlformats.org/presentationml/2006/ole">
            <p:oleObj spid="_x0000_s46083" name="Equation" r:id="rId6" imgW="2247840" imgH="342720" progId="Equation.DSMT4">
              <p:embed/>
            </p:oleObj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3643313" y="4286250"/>
          <a:ext cx="2857500" cy="547688"/>
        </p:xfrm>
        <a:graphic>
          <a:graphicData uri="http://schemas.openxmlformats.org/presentationml/2006/ole">
            <p:oleObj spid="_x0000_s46085" name="Equation" r:id="rId7" imgW="1790640" imgH="342720" progId="Equation.DSMT4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>
            <a:off x="1965307" y="267810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822563" y="3392487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822695" y="417830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3214678" y="2571744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093" name="TextBox 13"/>
          <p:cNvSpPr txBox="1">
            <a:spLocks noChangeArrowheads="1"/>
          </p:cNvSpPr>
          <p:nvPr/>
        </p:nvSpPr>
        <p:spPr bwMode="auto">
          <a:xfrm>
            <a:off x="3429000" y="2286000"/>
            <a:ext cx="4576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solidFill>
                  <a:schemeClr val="bg1"/>
                </a:solidFill>
                <a:latin typeface="Constantia" pitchFamily="18" charset="0"/>
                <a:ea typeface="標楷體" pitchFamily="65" charset="-120"/>
              </a:rPr>
              <a:t>Wavelet vector/wavelet function coefficients</a:t>
            </a:r>
            <a:endParaRPr kumimoji="0" lang="zh-TW" altLang="en-US">
              <a:solidFill>
                <a:schemeClr val="bg1"/>
              </a:solidFill>
              <a:latin typeface="Constantia" pitchFamily="18" charset="0"/>
              <a:ea typeface="標楷體" pitchFamily="65" charset="-120"/>
            </a:endParaRPr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357313" y="5429250"/>
          <a:ext cx="2292350" cy="428625"/>
        </p:xfrm>
        <a:graphic>
          <a:graphicData uri="http://schemas.openxmlformats.org/presentationml/2006/ole">
            <p:oleObj spid="_x0000_s46086" name="Equation" r:id="rId8" imgW="1358640" imgH="253800" progId="Equation.DSMT4">
              <p:embed/>
            </p:oleObj>
          </a:graphicData>
        </a:graphic>
      </p:graphicFrame>
      <p:sp>
        <p:nvSpPr>
          <p:cNvPr id="46094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17DE35-E9F3-4629-82E7-9C4E7E2EB02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Introduction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Continuous Wavelet Transforms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Multiresolution Analysis Backgrounds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TW" dirty="0" smtClean="0"/>
              <a:t>Image Pyramids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TW" dirty="0" smtClean="0"/>
              <a:t>Subband Coding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MRA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Discrete Wavelet Transforms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TW" dirty="0" smtClean="0"/>
              <a:t>The Fast Wavelet Transform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Applications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TW" dirty="0" smtClean="0"/>
              <a:t>Image Compression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TW" dirty="0" smtClean="0"/>
              <a:t>Edge Detection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altLang="zh-TW" dirty="0" smtClean="0"/>
              <a:t>Digital Watermarking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Conclusions</a:t>
            </a:r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altLang="zh-TW" dirty="0" smtClean="0"/>
          </a:p>
          <a:p>
            <a:pPr marL="640080" lvl="1" indent="-274320" fontAlgn="auto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None/>
              <a:defRPr/>
            </a:pP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Outlines</a:t>
            </a:r>
            <a:endParaRPr lang="zh-TW" altLang="en-US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5E5B27-D7D3-477B-95E5-34C20D4A8C8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Wavelet series expansion</a:t>
            </a:r>
          </a:p>
          <a:p>
            <a:pPr lvl="1"/>
            <a:r>
              <a:rPr lang="en-US" altLang="zh-TW" smtClean="0"/>
              <a:t> </a:t>
            </a: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MRA</a:t>
            </a:r>
            <a:endParaRPr lang="zh-TW" altLang="en-US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1285875" y="2857500"/>
          <a:ext cx="4071938" cy="1012825"/>
        </p:xfrm>
        <a:graphic>
          <a:graphicData uri="http://schemas.openxmlformats.org/presentationml/2006/ole">
            <p:oleObj spid="_x0000_s44033" name="Equation" r:id="rId4" imgW="2755800" imgH="685800" progId="Equation.DSMT4">
              <p:embed/>
            </p:oleObj>
          </a:graphicData>
        </a:graphic>
      </p:graphicFrame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214438" y="2214563"/>
          <a:ext cx="3429000" cy="457200"/>
        </p:xfrm>
        <a:graphic>
          <a:graphicData uri="http://schemas.openxmlformats.org/presentationml/2006/ole">
            <p:oleObj spid="_x0000_s44034" name="Equation" r:id="rId5" imgW="1904760" imgH="253800" progId="Equation.DSMT4">
              <p:embed/>
            </p:oleObj>
          </a:graphicData>
        </a:graphic>
      </p:graphicFrame>
      <p:sp>
        <p:nvSpPr>
          <p:cNvPr id="4406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grpSp>
        <p:nvGrpSpPr>
          <p:cNvPr id="44067" name="Group 3"/>
          <p:cNvGrpSpPr>
            <a:grpSpLocks noChangeAspect="1"/>
          </p:cNvGrpSpPr>
          <p:nvPr/>
        </p:nvGrpSpPr>
        <p:grpSpPr bwMode="auto">
          <a:xfrm>
            <a:off x="1285875" y="4000500"/>
            <a:ext cx="6496050" cy="2571750"/>
            <a:chOff x="1800" y="3051"/>
            <a:chExt cx="8595" cy="3402"/>
          </a:xfrm>
        </p:grpSpPr>
        <p:sp>
          <p:nvSpPr>
            <p:cNvPr id="44069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800" y="3051"/>
              <a:ext cx="8595" cy="3402"/>
            </a:xfrm>
            <a:prstGeom prst="rect">
              <a:avLst/>
            </a:prstGeom>
            <a:solidFill>
              <a:srgbClr val="C0C0C0">
                <a:alpha val="3803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70" name="AutoShape 22"/>
            <p:cNvSpPr>
              <a:spLocks noChangeArrowheads="1"/>
            </p:cNvSpPr>
            <p:nvPr/>
          </p:nvSpPr>
          <p:spPr bwMode="auto">
            <a:xfrm>
              <a:off x="4379" y="4483"/>
              <a:ext cx="3581" cy="717"/>
            </a:xfrm>
            <a:prstGeom prst="parallelogram">
              <a:avLst>
                <a:gd name="adj" fmla="val 12486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kumimoji="0" lang="zh-TW" altLang="en-US">
                <a:latin typeface="Constantia" pitchFamily="18" charset="0"/>
                <a:ea typeface="標楷體" pitchFamily="65" charset="-120"/>
              </a:endParaRPr>
            </a:p>
          </p:txBody>
        </p:sp>
        <p:cxnSp>
          <p:nvCxnSpPr>
            <p:cNvPr id="44071" name="AutoShape 21"/>
            <p:cNvCxnSpPr>
              <a:cxnSpLocks noChangeShapeType="1"/>
            </p:cNvCxnSpPr>
            <p:nvPr/>
          </p:nvCxnSpPr>
          <p:spPr bwMode="auto">
            <a:xfrm>
              <a:off x="5632" y="3409"/>
              <a:ext cx="1" cy="14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4072" name="AutoShape 20"/>
            <p:cNvCxnSpPr>
              <a:cxnSpLocks noChangeShapeType="1"/>
            </p:cNvCxnSpPr>
            <p:nvPr/>
          </p:nvCxnSpPr>
          <p:spPr bwMode="auto">
            <a:xfrm>
              <a:off x="5632" y="5200"/>
              <a:ext cx="1" cy="8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4073" name="AutoShape 19"/>
            <p:cNvCxnSpPr>
              <a:cxnSpLocks noChangeShapeType="1"/>
            </p:cNvCxnSpPr>
            <p:nvPr/>
          </p:nvCxnSpPr>
          <p:spPr bwMode="auto">
            <a:xfrm flipV="1">
              <a:off x="5632" y="3946"/>
              <a:ext cx="716" cy="8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4074" name="AutoShape 18"/>
            <p:cNvCxnSpPr>
              <a:cxnSpLocks noChangeShapeType="1"/>
            </p:cNvCxnSpPr>
            <p:nvPr/>
          </p:nvCxnSpPr>
          <p:spPr bwMode="auto">
            <a:xfrm flipV="1">
              <a:off x="5632" y="3916"/>
              <a:ext cx="1" cy="9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4075" name="AutoShape 17"/>
            <p:cNvCxnSpPr>
              <a:cxnSpLocks noChangeShapeType="1"/>
            </p:cNvCxnSpPr>
            <p:nvPr/>
          </p:nvCxnSpPr>
          <p:spPr bwMode="auto">
            <a:xfrm>
              <a:off x="5632" y="4841"/>
              <a:ext cx="716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44048" name="Object 16"/>
            <p:cNvGraphicFramePr>
              <a:graphicFrameLocks noChangeAspect="1"/>
            </p:cNvGraphicFramePr>
            <p:nvPr/>
          </p:nvGraphicFramePr>
          <p:xfrm>
            <a:off x="6348" y="3633"/>
            <a:ext cx="537" cy="313"/>
          </p:xfrm>
          <a:graphic>
            <a:graphicData uri="http://schemas.openxmlformats.org/presentationml/2006/ole">
              <p:oleObj spid="_x0000_s44048" name="Equation" r:id="rId6" imgW="342751" imgH="203112" progId="Equation.DSMT4">
                <p:embed/>
              </p:oleObj>
            </a:graphicData>
          </a:graphic>
        </p:graphicFrame>
        <p:graphicFrame>
          <p:nvGraphicFramePr>
            <p:cNvPr id="44047" name="Object 15"/>
            <p:cNvGraphicFramePr>
              <a:graphicFrameLocks noChangeAspect="1"/>
            </p:cNvGraphicFramePr>
            <p:nvPr/>
          </p:nvGraphicFramePr>
          <p:xfrm>
            <a:off x="6318" y="4692"/>
            <a:ext cx="582" cy="358"/>
          </p:xfrm>
          <a:graphic>
            <a:graphicData uri="http://schemas.openxmlformats.org/presentationml/2006/ole">
              <p:oleObj spid="_x0000_s44047" name="Equation" r:id="rId7" imgW="368300" imgH="228600" progId="Equation.DSMT4">
                <p:embed/>
              </p:oleObj>
            </a:graphicData>
          </a:graphic>
        </p:graphicFrame>
        <p:graphicFrame>
          <p:nvGraphicFramePr>
            <p:cNvPr id="44046" name="Object 14"/>
            <p:cNvGraphicFramePr>
              <a:graphicFrameLocks noChangeAspect="1"/>
            </p:cNvGraphicFramePr>
            <p:nvPr/>
          </p:nvGraphicFramePr>
          <p:xfrm>
            <a:off x="5348" y="3558"/>
            <a:ext cx="597" cy="358"/>
          </p:xfrm>
          <a:graphic>
            <a:graphicData uri="http://schemas.openxmlformats.org/presentationml/2006/ole">
              <p:oleObj spid="_x0000_s44046" name="Equation" r:id="rId8" imgW="381000" imgH="228600" progId="Equation.DSMT4">
                <p:embed/>
              </p:oleObj>
            </a:graphicData>
          </a:graphic>
        </p:graphicFrame>
        <p:graphicFrame>
          <p:nvGraphicFramePr>
            <p:cNvPr id="44045" name="Object 13"/>
            <p:cNvGraphicFramePr>
              <a:graphicFrameLocks noChangeAspect="1"/>
            </p:cNvGraphicFramePr>
            <p:nvPr/>
          </p:nvGraphicFramePr>
          <p:xfrm>
            <a:off x="5483" y="3111"/>
            <a:ext cx="372" cy="373"/>
          </p:xfrm>
          <a:graphic>
            <a:graphicData uri="http://schemas.openxmlformats.org/presentationml/2006/ole">
              <p:oleObj spid="_x0000_s44045" name="Equation" r:id="rId9" imgW="241195" imgH="241195" progId="Equation.DSMT4">
                <p:embed/>
              </p:oleObj>
            </a:graphicData>
          </a:graphic>
        </p:graphicFrame>
        <p:graphicFrame>
          <p:nvGraphicFramePr>
            <p:cNvPr id="44044" name="Object 12"/>
            <p:cNvGraphicFramePr>
              <a:graphicFrameLocks noChangeAspect="1"/>
            </p:cNvGraphicFramePr>
            <p:nvPr/>
          </p:nvGraphicFramePr>
          <p:xfrm>
            <a:off x="7318" y="4469"/>
            <a:ext cx="313" cy="373"/>
          </p:xfrm>
          <a:graphic>
            <a:graphicData uri="http://schemas.openxmlformats.org/presentationml/2006/ole">
              <p:oleObj spid="_x0000_s44044" name="Equation" r:id="rId10" imgW="203112" imgH="241195" progId="Equation.DSMT4">
                <p:embed/>
              </p:oleObj>
            </a:graphicData>
          </a:graphic>
        </p:graphicFrame>
        <p:graphicFrame>
          <p:nvGraphicFramePr>
            <p:cNvPr id="44043" name="Object 11"/>
            <p:cNvGraphicFramePr>
              <a:graphicFrameLocks noChangeAspect="1"/>
            </p:cNvGraphicFramePr>
            <p:nvPr/>
          </p:nvGraphicFramePr>
          <p:xfrm>
            <a:off x="7781" y="5811"/>
            <a:ext cx="444" cy="373"/>
          </p:xfrm>
          <a:graphic>
            <a:graphicData uri="http://schemas.openxmlformats.org/presentationml/2006/ole">
              <p:oleObj spid="_x0000_s44043" name="Equation" r:id="rId11" imgW="279279" imgH="241195" progId="Equation.DSMT4">
                <p:embed/>
              </p:oleObj>
            </a:graphicData>
          </a:graphic>
        </p:graphicFrame>
        <p:cxnSp>
          <p:nvCxnSpPr>
            <p:cNvPr id="44076" name="AutoShape 10"/>
            <p:cNvCxnSpPr>
              <a:cxnSpLocks noChangeShapeType="1"/>
            </p:cNvCxnSpPr>
            <p:nvPr/>
          </p:nvCxnSpPr>
          <p:spPr bwMode="auto">
            <a:xfrm>
              <a:off x="5617" y="3976"/>
              <a:ext cx="716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44077" name="Line 9"/>
            <p:cNvSpPr>
              <a:spLocks noChangeShapeType="1"/>
            </p:cNvSpPr>
            <p:nvPr/>
          </p:nvSpPr>
          <p:spPr bwMode="auto">
            <a:xfrm rot="5400000">
              <a:off x="5721" y="4065"/>
              <a:ext cx="17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78" name="Line 8"/>
            <p:cNvSpPr>
              <a:spLocks noChangeShapeType="1"/>
            </p:cNvSpPr>
            <p:nvPr/>
          </p:nvSpPr>
          <p:spPr bwMode="auto">
            <a:xfrm>
              <a:off x="5632" y="4155"/>
              <a:ext cx="17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44079" name="AutoShape 7"/>
            <p:cNvCxnSpPr>
              <a:cxnSpLocks noChangeShapeType="1"/>
            </p:cNvCxnSpPr>
            <p:nvPr/>
          </p:nvCxnSpPr>
          <p:spPr bwMode="auto">
            <a:xfrm>
              <a:off x="6317" y="3961"/>
              <a:ext cx="1" cy="8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44080" name="Line 6"/>
            <p:cNvSpPr>
              <a:spLocks noChangeShapeType="1"/>
            </p:cNvSpPr>
            <p:nvPr/>
          </p:nvSpPr>
          <p:spPr bwMode="auto">
            <a:xfrm>
              <a:off x="6132" y="4656"/>
              <a:ext cx="17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81" name="Line 5"/>
            <p:cNvSpPr>
              <a:spLocks noChangeShapeType="1"/>
            </p:cNvSpPr>
            <p:nvPr/>
          </p:nvSpPr>
          <p:spPr bwMode="auto">
            <a:xfrm rot="5400000">
              <a:off x="6023" y="4751"/>
              <a:ext cx="17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aphicFrame>
          <p:nvGraphicFramePr>
            <p:cNvPr id="44036" name="Object 4"/>
            <p:cNvGraphicFramePr>
              <a:graphicFrameLocks noChangeAspect="1"/>
            </p:cNvGraphicFramePr>
            <p:nvPr/>
          </p:nvGraphicFramePr>
          <p:xfrm>
            <a:off x="5457" y="4746"/>
            <a:ext cx="195" cy="285"/>
          </p:xfrm>
          <a:graphic>
            <a:graphicData uri="http://schemas.openxmlformats.org/presentationml/2006/ole">
              <p:oleObj spid="_x0000_s44036" name="Equation" r:id="rId12" imgW="126725" imgH="177415" progId="Equation.DSMT4">
                <p:embed/>
              </p:oleObj>
            </a:graphicData>
          </a:graphic>
        </p:graphicFrame>
      </p:grpSp>
      <p:graphicFrame>
        <p:nvGraphicFramePr>
          <p:cNvPr id="44062" name="Object 30"/>
          <p:cNvGraphicFramePr>
            <a:graphicFrameLocks noChangeAspect="1"/>
          </p:cNvGraphicFramePr>
          <p:nvPr/>
        </p:nvGraphicFramePr>
        <p:xfrm>
          <a:off x="6000750" y="4000500"/>
          <a:ext cx="1000125" cy="395288"/>
        </p:xfrm>
        <a:graphic>
          <a:graphicData uri="http://schemas.openxmlformats.org/presentationml/2006/ole">
            <p:oleObj spid="_x0000_s44062" name="Equation" r:id="rId13" imgW="609480" imgH="241200" progId="Equation.DSMT4">
              <p:embed/>
            </p:oleObj>
          </a:graphicData>
        </a:graphic>
      </p:graphicFrame>
      <p:graphicFrame>
        <p:nvGraphicFramePr>
          <p:cNvPr id="44063" name="Object 31"/>
          <p:cNvGraphicFramePr>
            <a:graphicFrameLocks noChangeAspect="1"/>
          </p:cNvGraphicFramePr>
          <p:nvPr/>
        </p:nvGraphicFramePr>
        <p:xfrm>
          <a:off x="7100888" y="4000500"/>
          <a:ext cx="614362" cy="357188"/>
        </p:xfrm>
        <a:graphic>
          <a:graphicData uri="http://schemas.openxmlformats.org/presentationml/2006/ole">
            <p:oleObj spid="_x0000_s44063" name="Equation" r:id="rId14" imgW="393480" imgH="228600" progId="Equation.DSMT4">
              <p:embed/>
            </p:oleObj>
          </a:graphicData>
        </a:graphic>
      </p:graphicFrame>
      <p:sp>
        <p:nvSpPr>
          <p:cNvPr id="44068" name="Slide Number Placeholder 3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0E3491-BFB3-48C4-91A8-79F7EAC3AA1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Discrete wavelet transforms(1D)</a:t>
            </a:r>
          </a:p>
          <a:p>
            <a:pPr lvl="1"/>
            <a:r>
              <a:rPr lang="en-US" altLang="zh-TW" smtClean="0"/>
              <a:t>Forward</a:t>
            </a:r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r>
              <a:rPr lang="en-US" altLang="zh-TW" smtClean="0"/>
              <a:t>Inverse</a:t>
            </a: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DWT</a:t>
            </a:r>
            <a:endParaRPr lang="zh-TW" altLang="en-US"/>
          </a:p>
        </p:txBody>
      </p:sp>
      <p:sp>
        <p:nvSpPr>
          <p:cNvPr id="4199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143000" y="2428875"/>
          <a:ext cx="3376613" cy="714375"/>
        </p:xfrm>
        <a:graphic>
          <a:graphicData uri="http://schemas.openxmlformats.org/presentationml/2006/ole">
            <p:oleObj spid="_x0000_s41987" name="Equation" r:id="rId4" imgW="1981080" imgH="419040" progId="Equation.DSMT4">
              <p:embed/>
            </p:oleObj>
          </a:graphicData>
        </a:graphic>
      </p:graphicFrame>
      <p:sp>
        <p:nvSpPr>
          <p:cNvPr id="41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1143000" y="3214688"/>
          <a:ext cx="4279900" cy="709612"/>
        </p:xfrm>
        <a:graphic>
          <a:graphicData uri="http://schemas.openxmlformats.org/presentationml/2006/ole">
            <p:oleObj spid="_x0000_s41990" name="Equation" r:id="rId5" imgW="2527200" imgH="419040" progId="Equation.DSMT4">
              <p:embed/>
            </p:oleObj>
          </a:graphicData>
        </a:graphic>
      </p:graphicFrame>
      <p:sp>
        <p:nvSpPr>
          <p:cNvPr id="4199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1143000" y="4572000"/>
          <a:ext cx="5873750" cy="714375"/>
        </p:xfrm>
        <a:graphic>
          <a:graphicData uri="http://schemas.openxmlformats.org/presentationml/2006/ole">
            <p:oleObj spid="_x0000_s41993" name="Equation" r:id="rId6" imgW="3759120" imgH="457200" progId="Equation.DSMT4">
              <p:embed/>
            </p:oleObj>
          </a:graphicData>
        </a:graphic>
      </p:graphicFrame>
      <p:sp>
        <p:nvSpPr>
          <p:cNvPr id="41999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050523-404D-42AD-A8D8-2D307615752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Fast Wavelet Transforms</a:t>
            </a:r>
          </a:p>
          <a:p>
            <a:pPr lvl="1"/>
            <a:r>
              <a:rPr lang="en-US" altLang="zh-TW" smtClean="0"/>
              <a:t>Exploits a surprising but fortune relationship between the coefficients of the DWT at adjacent scales.</a:t>
            </a:r>
          </a:p>
          <a:p>
            <a:pPr lvl="1"/>
            <a:r>
              <a:rPr lang="en-US" altLang="zh-TW" smtClean="0"/>
              <a:t>Derivations for </a:t>
            </a:r>
            <a:endParaRPr lang="zh-TW" altLang="en-US" smtClean="0"/>
          </a:p>
          <a:p>
            <a:pPr lvl="1"/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DWT</a:t>
            </a:r>
            <a:endParaRPr lang="zh-TW" altLang="en-US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214438" y="3286125"/>
          <a:ext cx="2636837" cy="534988"/>
        </p:xfrm>
        <a:graphic>
          <a:graphicData uri="http://schemas.openxmlformats.org/presentationml/2006/ole">
            <p:oleObj spid="_x0000_s39937" name="Equation" r:id="rId4" imgW="1752480" imgH="355320" progId="Equation.DSMT4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214688" y="2714625"/>
          <a:ext cx="1000125" cy="441325"/>
        </p:xfrm>
        <a:graphic>
          <a:graphicData uri="http://schemas.openxmlformats.org/presentationml/2006/ole">
            <p:oleObj spid="_x0000_s39939" name="Equation" r:id="rId5" imgW="545760" imgH="241200" progId="Equation.DSMT4">
              <p:embed/>
            </p:oleObj>
          </a:graphicData>
        </a:graphic>
      </p:graphicFrame>
      <p:sp>
        <p:nvSpPr>
          <p:cNvPr id="399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1214438" y="4000500"/>
          <a:ext cx="4040187" cy="571500"/>
        </p:xfrm>
        <a:graphic>
          <a:graphicData uri="http://schemas.openxmlformats.org/presentationml/2006/ole">
            <p:oleObj spid="_x0000_s39943" name="Equation" r:id="rId6" imgW="2603160" imgH="368280" progId="Equation.DSMT4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2286000" y="5214938"/>
          <a:ext cx="2911475" cy="541337"/>
        </p:xfrm>
        <a:graphic>
          <a:graphicData uri="http://schemas.openxmlformats.org/presentationml/2006/ole">
            <p:oleObj spid="_x0000_s39944" name="Equation" r:id="rId7" imgW="1981080" imgH="368280" progId="Equation.DSMT4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>
            <a:off x="3428992" y="485776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3786188" y="4643438"/>
          <a:ext cx="1285875" cy="333375"/>
        </p:xfrm>
        <a:graphic>
          <a:graphicData uri="http://schemas.openxmlformats.org/presentationml/2006/ole">
            <p:oleObj spid="_x0000_s39945" name="Equation" r:id="rId8" imgW="685800" imgH="177480" progId="Equation.DSMT4">
              <p:embed/>
            </p:oleObj>
          </a:graphicData>
        </a:graphic>
      </p:graphicFrame>
      <p:sp>
        <p:nvSpPr>
          <p:cNvPr id="39950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5BAEF5-49FB-4EF5-AC4B-1A634E6A370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Fast Wavelet Transforms</a:t>
            </a:r>
          </a:p>
          <a:p>
            <a:pPr lvl="1"/>
            <a:r>
              <a:rPr lang="en-US" altLang="zh-TW" smtClean="0"/>
              <a:t> Derivations for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DWT</a:t>
            </a:r>
            <a:endParaRPr lang="zh-TW" altLang="en-US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286125" y="2000250"/>
          <a:ext cx="1000125" cy="441325"/>
        </p:xfrm>
        <a:graphic>
          <a:graphicData uri="http://schemas.openxmlformats.org/presentationml/2006/ole">
            <p:oleObj spid="_x0000_s55298" name="Equation" r:id="rId4" imgW="545760" imgH="241200" progId="Equation.DSMT4">
              <p:embed/>
            </p:oleObj>
          </a:graphicData>
        </a:graphic>
      </p:graphicFrame>
      <p:sp>
        <p:nvSpPr>
          <p:cNvPr id="553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073150" y="3571875"/>
          <a:ext cx="5427663" cy="2571750"/>
        </p:xfrm>
        <a:graphic>
          <a:graphicData uri="http://schemas.openxmlformats.org/presentationml/2006/ole">
            <p:oleObj spid="_x0000_s55301" name="Equation" r:id="rId5" imgW="3644640" imgH="1726920" progId="Equation.DSMT4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>
            <a:off x="2464579" y="339328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214942" y="3500438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1000125" y="2428875"/>
          <a:ext cx="2922588" cy="642938"/>
        </p:xfrm>
        <a:graphic>
          <a:graphicData uri="http://schemas.openxmlformats.org/presentationml/2006/ole">
            <p:oleObj spid="_x0000_s55304" name="Equation" r:id="rId6" imgW="1904760" imgH="419040" progId="Equation.DSMT4">
              <p:embed/>
            </p:oleObj>
          </a:graphicData>
        </a:graphic>
      </p:graphicFrame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5000625" y="3000375"/>
          <a:ext cx="4059238" cy="571500"/>
        </p:xfrm>
        <a:graphic>
          <a:graphicData uri="http://schemas.openxmlformats.org/presentationml/2006/ole">
            <p:oleObj spid="_x0000_s55305" name="Equation" r:id="rId7" imgW="2616120" imgH="368280" progId="Equation.DSMT4">
              <p:embed/>
            </p:oleObj>
          </a:graphicData>
        </a:graphic>
      </p:graphicFrame>
      <p:graphicFrame>
        <p:nvGraphicFramePr>
          <p:cNvPr id="55306" name="Object 10"/>
          <p:cNvGraphicFramePr>
            <a:graphicFrameLocks noChangeAspect="1"/>
          </p:cNvGraphicFramePr>
          <p:nvPr/>
        </p:nvGraphicFramePr>
        <p:xfrm>
          <a:off x="2643188" y="6215063"/>
          <a:ext cx="4151312" cy="428625"/>
        </p:xfrm>
        <a:graphic>
          <a:graphicData uri="http://schemas.openxmlformats.org/presentationml/2006/ole">
            <p:oleObj spid="_x0000_s55306" name="Equation" r:id="rId8" imgW="2336760" imgH="241200" progId="Equation.DSMT4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785813" y="6143625"/>
            <a:ext cx="8001000" cy="5715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5313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9D5253-9DFC-4249-8F8C-DE672C62CFC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Fast Wavelet Transforms</a:t>
            </a:r>
          </a:p>
          <a:p>
            <a:pPr lvl="1"/>
            <a:r>
              <a:rPr lang="en-US" altLang="zh-TW" smtClean="0"/>
              <a:t>With a similar derivation for </a:t>
            </a:r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r>
              <a:rPr lang="en-US" altLang="zh-TW" smtClean="0"/>
              <a:t> An FWT analysis filter bank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DWT</a:t>
            </a:r>
            <a:endParaRPr lang="zh-TW" altLang="en-US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5000625" y="2000250"/>
          <a:ext cx="1000125" cy="431800"/>
        </p:xfrm>
        <a:graphic>
          <a:graphicData uri="http://schemas.openxmlformats.org/presentationml/2006/ole">
            <p:oleObj spid="_x0000_s57346" name="Equation" r:id="rId4" imgW="558720" imgH="24120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571500" y="2500313"/>
            <a:ext cx="8001000" cy="5715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2071688" y="2571750"/>
          <a:ext cx="4384675" cy="447675"/>
        </p:xfrm>
        <a:graphic>
          <a:graphicData uri="http://schemas.openxmlformats.org/presentationml/2006/ole">
            <p:oleObj spid="_x0000_s57347" name="Equation" r:id="rId5" imgW="2361960" imgH="241200" progId="Equation.DSMT4">
              <p:embed/>
            </p:oleObj>
          </a:graphicData>
        </a:graphic>
      </p:graphicFrame>
      <p:pic>
        <p:nvPicPr>
          <p:cNvPr id="5735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88" y="3929063"/>
            <a:ext cx="489426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D3E612-96AE-4733-9704-3631255D49E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zh-TW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192588" y="6113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FWT</a:t>
            </a: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DWT</a:t>
            </a:r>
            <a:endParaRPr lang="zh-TW" altLang="en-US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2143125"/>
            <a:ext cx="52451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9D1D3C-638F-4859-BC6E-BBCDE51E37F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zh-TW"/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4638675" y="62309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Inverse of FWT</a:t>
            </a:r>
          </a:p>
          <a:p>
            <a:pPr lvl="1"/>
            <a:r>
              <a:rPr lang="en-US" altLang="zh-TW" smtClean="0"/>
              <a:t> Applying subband coding theory to implement.</a:t>
            </a:r>
          </a:p>
          <a:p>
            <a:pPr lvl="2"/>
            <a:r>
              <a:rPr lang="en-US" altLang="zh-TW" smtClean="0"/>
              <a:t>            acts like a low pass filter.</a:t>
            </a:r>
          </a:p>
          <a:p>
            <a:pPr lvl="2"/>
            <a:r>
              <a:rPr lang="en-US" altLang="zh-TW" smtClean="0"/>
              <a:t>            acts like a high pass filter.</a:t>
            </a:r>
          </a:p>
          <a:p>
            <a:pPr lvl="2"/>
            <a:r>
              <a:rPr lang="en-US" altLang="zh-TW" smtClean="0"/>
              <a:t> ex. Haar wavelet and scaling vector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DWT</a:t>
            </a:r>
            <a:endParaRPr lang="zh-TW" altLang="en-US"/>
          </a:p>
        </p:txBody>
      </p:sp>
      <p:pic>
        <p:nvPicPr>
          <p:cNvPr id="5941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43313"/>
            <a:ext cx="42259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1571625" y="2786063"/>
          <a:ext cx="695325" cy="357187"/>
        </p:xfrm>
        <a:graphic>
          <a:graphicData uri="http://schemas.openxmlformats.org/presentationml/2006/ole">
            <p:oleObj spid="_x0000_s59395" name="Equation" r:id="rId5" imgW="469800" imgH="241200" progId="Equation.DSMT4">
              <p:embed/>
            </p:oleObj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1571625" y="2428875"/>
          <a:ext cx="676275" cy="357188"/>
        </p:xfrm>
        <a:graphic>
          <a:graphicData uri="http://schemas.openxmlformats.org/presentationml/2006/ole">
            <p:oleObj spid="_x0000_s59397" name="Equation" r:id="rId6" imgW="457200" imgH="241200" progId="Equation.DSMT4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2000232" y="421481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00232" y="507207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8813" y="4500563"/>
            <a:ext cx="623887" cy="369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DFT</a:t>
            </a:r>
            <a:endParaRPr kumimoji="0" lang="zh-TW" altLang="en-US" dirty="0"/>
          </a:p>
        </p:txBody>
      </p:sp>
      <p:graphicFrame>
        <p:nvGraphicFramePr>
          <p:cNvPr id="59404" name="Object 12"/>
          <p:cNvGraphicFramePr>
            <a:graphicFrameLocks noChangeAspect="1"/>
          </p:cNvGraphicFramePr>
          <p:nvPr/>
        </p:nvGraphicFramePr>
        <p:xfrm>
          <a:off x="142875" y="3857625"/>
          <a:ext cx="1811338" cy="642938"/>
        </p:xfrm>
        <a:graphic>
          <a:graphicData uri="http://schemas.openxmlformats.org/presentationml/2006/ole">
            <p:oleObj spid="_x0000_s59404" name="Equation" r:id="rId7" imgW="1180800" imgH="419040" progId="Equation.DSMT4">
              <p:embed/>
            </p:oleObj>
          </a:graphicData>
        </a:graphic>
      </p:graphicFrame>
      <p:graphicFrame>
        <p:nvGraphicFramePr>
          <p:cNvPr id="59405" name="Object 13"/>
          <p:cNvGraphicFramePr>
            <a:graphicFrameLocks noChangeAspect="1"/>
          </p:cNvGraphicFramePr>
          <p:nvPr/>
        </p:nvGraphicFramePr>
        <p:xfrm>
          <a:off x="142875" y="4786313"/>
          <a:ext cx="1766888" cy="571500"/>
        </p:xfrm>
        <a:graphic>
          <a:graphicData uri="http://schemas.openxmlformats.org/presentationml/2006/ole">
            <p:oleObj spid="_x0000_s59405" name="Equation" r:id="rId8" imgW="1295280" imgH="419040" progId="Equation.DSMT4">
              <p:embed/>
            </p:oleObj>
          </a:graphicData>
        </a:graphic>
      </p:graphicFrame>
      <p:graphicFrame>
        <p:nvGraphicFramePr>
          <p:cNvPr id="59406" name="Object 14"/>
          <p:cNvGraphicFramePr>
            <a:graphicFrameLocks noChangeAspect="1"/>
          </p:cNvGraphicFramePr>
          <p:nvPr/>
        </p:nvGraphicFramePr>
        <p:xfrm>
          <a:off x="2571750" y="3929063"/>
          <a:ext cx="1851025" cy="642937"/>
        </p:xfrm>
        <a:graphic>
          <a:graphicData uri="http://schemas.openxmlformats.org/presentationml/2006/ole">
            <p:oleObj spid="_x0000_s59406" name="Equation" r:id="rId9" imgW="1206360" imgH="419040" progId="Equation.DSMT4">
              <p:embed/>
            </p:oleObj>
          </a:graphicData>
        </a:graphic>
      </p:graphicFrame>
      <p:graphicFrame>
        <p:nvGraphicFramePr>
          <p:cNvPr id="59407" name="Object 15"/>
          <p:cNvGraphicFramePr>
            <a:graphicFrameLocks noChangeAspect="1"/>
          </p:cNvGraphicFramePr>
          <p:nvPr/>
        </p:nvGraphicFramePr>
        <p:xfrm>
          <a:off x="2500313" y="4786313"/>
          <a:ext cx="1784350" cy="571500"/>
        </p:xfrm>
        <a:graphic>
          <a:graphicData uri="http://schemas.openxmlformats.org/presentationml/2006/ole">
            <p:oleObj spid="_x0000_s59407" name="Equation" r:id="rId10" imgW="1307880" imgH="419040" progId="Equation.DSMT4">
              <p:embed/>
            </p:oleObj>
          </a:graphicData>
        </a:graphic>
      </p:graphicFrame>
      <p:sp>
        <p:nvSpPr>
          <p:cNvPr id="59414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7CBDFD-3CEB-4C64-A70B-79287507A91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TW"/>
          </a:p>
        </p:txBody>
      </p:sp>
      <p:sp>
        <p:nvSpPr>
          <p:cNvPr id="59416" name="Text Box 24"/>
          <p:cNvSpPr txBox="1">
            <a:spLocks noChangeArrowheads="1"/>
          </p:cNvSpPr>
          <p:nvPr/>
        </p:nvSpPr>
        <p:spPr bwMode="auto">
          <a:xfrm>
            <a:off x="6280150" y="54657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2D discrete wavelet transforms</a:t>
            </a:r>
          </a:p>
          <a:p>
            <a:pPr lvl="1"/>
            <a:r>
              <a:rPr lang="en-US" altLang="zh-TW" smtClean="0"/>
              <a:t>One separable scaling function</a:t>
            </a:r>
          </a:p>
          <a:p>
            <a:pPr lvl="1"/>
            <a:endParaRPr lang="en-US" altLang="zh-TW" smtClean="0"/>
          </a:p>
          <a:p>
            <a:pPr lvl="1"/>
            <a:endParaRPr lang="en-US" altLang="zh-TW" smtClean="0"/>
          </a:p>
          <a:p>
            <a:pPr lvl="1"/>
            <a:r>
              <a:rPr lang="en-US" altLang="zh-TW" smtClean="0"/>
              <a:t>Three separable directionally sensitive wavelets</a:t>
            </a:r>
          </a:p>
          <a:p>
            <a:pPr lvl="1">
              <a:buFont typeface="Wingdings 2" pitchFamily="18" charset="2"/>
              <a:buNone/>
            </a:pPr>
            <a:r>
              <a:rPr lang="en-US" altLang="zh-TW" smtClean="0"/>
              <a:t>                                  </a:t>
            </a: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DWT</a:t>
            </a:r>
            <a:endParaRPr lang="zh-TW" altLang="en-US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1285875" y="2500313"/>
          <a:ext cx="2032000" cy="357187"/>
        </p:xfrm>
        <a:graphic>
          <a:graphicData uri="http://schemas.openxmlformats.org/presentationml/2006/ole">
            <p:oleObj spid="_x0000_s63490" name="Equation" r:id="rId4" imgW="1155600" imgH="203040" progId="Equation.DSMT4">
              <p:embed/>
            </p:oleObj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1357313" y="3714750"/>
          <a:ext cx="2043112" cy="357188"/>
        </p:xfrm>
        <a:graphic>
          <a:graphicData uri="http://schemas.openxmlformats.org/presentationml/2006/ole">
            <p:oleObj spid="_x0000_s63493" name="Equation" r:id="rId5" imgW="1307880" imgH="228600" progId="Equation.DSMT4">
              <p:embed/>
            </p:oleObj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1357313" y="4429125"/>
          <a:ext cx="2024062" cy="357188"/>
        </p:xfrm>
        <a:graphic>
          <a:graphicData uri="http://schemas.openxmlformats.org/presentationml/2006/ole">
            <p:oleObj spid="_x0000_s63496" name="Equation" r:id="rId6" imgW="1295280" imgH="228600" progId="Equation.DSMT4">
              <p:embed/>
            </p:oleObj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1285875" y="5072063"/>
          <a:ext cx="2082800" cy="357187"/>
        </p:xfrm>
        <a:graphic>
          <a:graphicData uri="http://schemas.openxmlformats.org/presentationml/2006/ole">
            <p:oleObj spid="_x0000_s63497" name="Equation" r:id="rId7" imgW="1333440" imgH="228600" progId="Equation.DSMT4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4429124" y="3857628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3144034" y="5142718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3502" name="TextBox 17"/>
          <p:cNvSpPr txBox="1">
            <a:spLocks noChangeArrowheads="1"/>
          </p:cNvSpPr>
          <p:nvPr/>
        </p:nvSpPr>
        <p:spPr bwMode="auto">
          <a:xfrm>
            <a:off x="4286250" y="6286500"/>
            <a:ext cx="29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x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63503" name="TextBox 18"/>
          <p:cNvSpPr txBox="1">
            <a:spLocks noChangeArrowheads="1"/>
          </p:cNvSpPr>
          <p:nvPr/>
        </p:nvSpPr>
        <p:spPr bwMode="auto">
          <a:xfrm>
            <a:off x="7072313" y="3643313"/>
            <a:ext cx="295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y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607587" y="5179231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822695" y="5178437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037009" y="5178437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4562475" y="3838575"/>
            <a:ext cx="2151063" cy="2338388"/>
          </a:xfrm>
          <a:custGeom>
            <a:avLst/>
            <a:gdLst>
              <a:gd name="connsiteX0" fmla="*/ 0 w 2150036"/>
              <a:gd name="connsiteY0" fmla="*/ 1244599 h 2338293"/>
              <a:gd name="connsiteX1" fmla="*/ 206189 w 2150036"/>
              <a:gd name="connsiteY1" fmla="*/ 581211 h 2338293"/>
              <a:gd name="connsiteX2" fmla="*/ 851647 w 2150036"/>
              <a:gd name="connsiteY2" fmla="*/ 1002552 h 2338293"/>
              <a:gd name="connsiteX3" fmla="*/ 1264024 w 2150036"/>
              <a:gd name="connsiteY3" fmla="*/ 195729 h 2338293"/>
              <a:gd name="connsiteX4" fmla="*/ 2142565 w 2150036"/>
              <a:gd name="connsiteY4" fmla="*/ 2176929 h 2338293"/>
              <a:gd name="connsiteX5" fmla="*/ 2142565 w 2150036"/>
              <a:gd name="connsiteY5" fmla="*/ 2176929 h 2338293"/>
              <a:gd name="connsiteX6" fmla="*/ 2142565 w 2150036"/>
              <a:gd name="connsiteY6" fmla="*/ 2338293 h 233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0036" h="2338293">
                <a:moveTo>
                  <a:pt x="0" y="1244599"/>
                </a:moveTo>
                <a:cubicBezTo>
                  <a:pt x="32124" y="933075"/>
                  <a:pt x="64248" y="621552"/>
                  <a:pt x="206189" y="581211"/>
                </a:cubicBezTo>
                <a:cubicBezTo>
                  <a:pt x="348130" y="540870"/>
                  <a:pt x="675341" y="1066799"/>
                  <a:pt x="851647" y="1002552"/>
                </a:cubicBezTo>
                <a:cubicBezTo>
                  <a:pt x="1027953" y="938305"/>
                  <a:pt x="1048871" y="0"/>
                  <a:pt x="1264024" y="195729"/>
                </a:cubicBezTo>
                <a:cubicBezTo>
                  <a:pt x="1479177" y="391459"/>
                  <a:pt x="2142565" y="2176929"/>
                  <a:pt x="2142565" y="2176929"/>
                </a:cubicBezTo>
                <a:lnTo>
                  <a:pt x="2142565" y="2176929"/>
                </a:lnTo>
                <a:cubicBezTo>
                  <a:pt x="2142565" y="2203823"/>
                  <a:pt x="2150036" y="2305423"/>
                  <a:pt x="2142565" y="2338293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00562" y="4714884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00562" y="4929198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00562" y="5141924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29124" y="3857628"/>
            <a:ext cx="2286016" cy="2071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29124" y="4214818"/>
            <a:ext cx="2286016" cy="2071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786314" y="3857628"/>
            <a:ext cx="2286016" cy="2071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660900" y="442912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9" name="Oval 38"/>
          <p:cNvSpPr/>
          <p:nvPr/>
        </p:nvSpPr>
        <p:spPr>
          <a:xfrm>
            <a:off x="5429250" y="4751388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0" name="Oval 39"/>
          <p:cNvSpPr/>
          <p:nvPr/>
        </p:nvSpPr>
        <p:spPr>
          <a:xfrm>
            <a:off x="5518150" y="4500563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1" name="Oval 40"/>
          <p:cNvSpPr/>
          <p:nvPr/>
        </p:nvSpPr>
        <p:spPr>
          <a:xfrm>
            <a:off x="4581525" y="4670425"/>
            <a:ext cx="71438" cy="7143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2" name="Oval 41"/>
          <p:cNvSpPr/>
          <p:nvPr/>
        </p:nvSpPr>
        <p:spPr>
          <a:xfrm>
            <a:off x="4965700" y="4518025"/>
            <a:ext cx="71438" cy="7143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4" name="Oval 43"/>
          <p:cNvSpPr/>
          <p:nvPr/>
        </p:nvSpPr>
        <p:spPr>
          <a:xfrm>
            <a:off x="4545013" y="4875213"/>
            <a:ext cx="71437" cy="714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5" name="Rectangle 44"/>
          <p:cNvSpPr/>
          <p:nvPr/>
        </p:nvSpPr>
        <p:spPr>
          <a:xfrm>
            <a:off x="1143000" y="3643313"/>
            <a:ext cx="2428875" cy="500062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6" name="Rectangle 45"/>
          <p:cNvSpPr/>
          <p:nvPr/>
        </p:nvSpPr>
        <p:spPr>
          <a:xfrm>
            <a:off x="5572125" y="1714500"/>
            <a:ext cx="2428875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7" name="Rectangle 46"/>
          <p:cNvSpPr/>
          <p:nvPr/>
        </p:nvSpPr>
        <p:spPr>
          <a:xfrm>
            <a:off x="1143000" y="4357688"/>
            <a:ext cx="2428875" cy="500062"/>
          </a:xfrm>
          <a:prstGeom prst="rect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8" name="Rectangle 47"/>
          <p:cNvSpPr/>
          <p:nvPr/>
        </p:nvSpPr>
        <p:spPr>
          <a:xfrm>
            <a:off x="1143000" y="5072063"/>
            <a:ext cx="2428875" cy="500062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3524" name="Slide Number Placeholder 3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0710BF-A352-4B23-867F-0B4EC952AD9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2D fast wavelet transforms</a:t>
            </a:r>
          </a:p>
          <a:p>
            <a:pPr lvl="1"/>
            <a:r>
              <a:rPr lang="en-US" altLang="zh-TW" smtClean="0"/>
              <a:t> Due to the separable properties, we can apply 1D FWT to do 2D DWTs. </a:t>
            </a:r>
          </a:p>
          <a:p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DWT</a:t>
            </a:r>
            <a:endParaRPr lang="zh-TW" altLang="en-US"/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357563"/>
            <a:ext cx="48514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57813" y="3357563"/>
            <a:ext cx="1500187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7572375" y="3357563"/>
            <a:ext cx="785813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5357813" y="4929188"/>
            <a:ext cx="78581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00892" y="407194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215076" y="4929197"/>
            <a:ext cx="1214445" cy="428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29256" y="4214818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29256" y="4000504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29256" y="3786190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29256" y="3571876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073124" y="407114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7287438" y="407114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501752" y="407114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2960" name="Slide Number Placeholder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B5DEE9-2179-44E6-B5BD-E6094EB2F8D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zh-TW"/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2247900" y="5969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2D FWTs</a:t>
            </a:r>
          </a:p>
          <a:p>
            <a:pPr lvl="1"/>
            <a:r>
              <a:rPr lang="en-US" altLang="zh-TW" smtClean="0"/>
              <a:t>An example</a:t>
            </a: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DWT</a:t>
            </a:r>
            <a:endParaRPr lang="zh-TW" altLang="en-US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428875"/>
            <a:ext cx="4014788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29250" y="2643188"/>
            <a:ext cx="2571750" cy="27146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8" name="Straight Connector 7"/>
          <p:cNvCxnSpPr>
            <a:stCxn id="6" idx="1"/>
            <a:endCxn id="6" idx="3"/>
          </p:cNvCxnSpPr>
          <p:nvPr/>
        </p:nvCxnSpPr>
        <p:spPr>
          <a:xfrm rot="10800000" flipH="1">
            <a:off x="5429250" y="4000500"/>
            <a:ext cx="257175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  <a:endCxn id="6" idx="2"/>
          </p:cNvCxnSpPr>
          <p:nvPr/>
        </p:nvCxnSpPr>
        <p:spPr>
          <a:xfrm rot="16200000" flipH="1">
            <a:off x="5357813" y="4000500"/>
            <a:ext cx="2716212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99" name="TextBox 10"/>
          <p:cNvSpPr txBox="1">
            <a:spLocks noChangeArrowheads="1"/>
          </p:cNvSpPr>
          <p:nvPr/>
        </p:nvSpPr>
        <p:spPr bwMode="auto">
          <a:xfrm>
            <a:off x="5857875" y="314325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LL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85000" name="TextBox 11"/>
          <p:cNvSpPr txBox="1">
            <a:spLocks noChangeArrowheads="1"/>
          </p:cNvSpPr>
          <p:nvPr/>
        </p:nvSpPr>
        <p:spPr bwMode="auto">
          <a:xfrm>
            <a:off x="7143750" y="3143250"/>
            <a:ext cx="495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LH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85001" name="TextBox 12"/>
          <p:cNvSpPr txBox="1">
            <a:spLocks noChangeArrowheads="1"/>
          </p:cNvSpPr>
          <p:nvPr/>
        </p:nvSpPr>
        <p:spPr bwMode="auto">
          <a:xfrm>
            <a:off x="5857875" y="4500563"/>
            <a:ext cx="495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HL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85002" name="TextBox 13"/>
          <p:cNvSpPr txBox="1">
            <a:spLocks noChangeArrowheads="1"/>
          </p:cNvSpPr>
          <p:nvPr/>
        </p:nvSpPr>
        <p:spPr bwMode="auto">
          <a:xfrm>
            <a:off x="7143750" y="4500563"/>
            <a:ext cx="550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HH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85003" name="Slide Number Placeholder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BEBBB2-CD93-4B26-84F8-2B25D69DCA1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zh-TW"/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2463800" y="64008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 Why WTs?</a:t>
            </a:r>
          </a:p>
          <a:p>
            <a:pPr lvl="1"/>
            <a:r>
              <a:rPr lang="en-US" altLang="zh-TW" smtClean="0"/>
              <a:t> F.T. totally lose time-information.</a:t>
            </a:r>
          </a:p>
          <a:p>
            <a:r>
              <a:rPr lang="en-US" altLang="zh-TW" smtClean="0"/>
              <a:t> Comparison between F.T., S.T.F.T., and W.T.</a:t>
            </a:r>
          </a:p>
          <a:p>
            <a:pPr lvl="1">
              <a:buFont typeface="Wingdings 2" pitchFamily="18" charset="2"/>
              <a:buNone/>
            </a:pPr>
            <a:endParaRPr lang="en-US" altLang="zh-TW" smtClean="0"/>
          </a:p>
          <a:p>
            <a:pPr lvl="1">
              <a:buFont typeface="Wingdings 2" pitchFamily="18" charset="2"/>
              <a:buNone/>
            </a:pPr>
            <a:endParaRPr lang="en-US" altLang="zh-TW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Introduction(1)</a:t>
            </a:r>
            <a:endParaRPr lang="zh-TW" alt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57224" y="5429264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86116" y="5429264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72198" y="5429264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-215140" y="4375982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2213752" y="4375982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4999834" y="4375982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14348" y="3713164"/>
            <a:ext cx="2214578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4348" y="3927478"/>
            <a:ext cx="2214578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4348" y="4141792"/>
            <a:ext cx="2214578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4348" y="4356106"/>
            <a:ext cx="2214578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4348" y="4570420"/>
            <a:ext cx="2214578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4348" y="4784734"/>
            <a:ext cx="2214578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14348" y="4999048"/>
            <a:ext cx="2214578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4348" y="5214950"/>
            <a:ext cx="2214578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449" name="TextBox 31"/>
          <p:cNvSpPr txBox="1">
            <a:spLocks noChangeArrowheads="1"/>
          </p:cNvSpPr>
          <p:nvPr/>
        </p:nvSpPr>
        <p:spPr bwMode="auto">
          <a:xfrm>
            <a:off x="714375" y="300037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f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18450" name="TextBox 32"/>
          <p:cNvSpPr txBox="1">
            <a:spLocks noChangeArrowheads="1"/>
          </p:cNvSpPr>
          <p:nvPr/>
        </p:nvSpPr>
        <p:spPr bwMode="auto">
          <a:xfrm>
            <a:off x="3143250" y="300037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f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18451" name="TextBox 33"/>
          <p:cNvSpPr txBox="1">
            <a:spLocks noChangeArrowheads="1"/>
          </p:cNvSpPr>
          <p:nvPr/>
        </p:nvSpPr>
        <p:spPr bwMode="auto">
          <a:xfrm>
            <a:off x="5929313" y="300037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f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18452" name="TextBox 34"/>
          <p:cNvSpPr txBox="1">
            <a:spLocks noChangeArrowheads="1"/>
          </p:cNvSpPr>
          <p:nvPr/>
        </p:nvSpPr>
        <p:spPr bwMode="auto">
          <a:xfrm>
            <a:off x="3000375" y="5214938"/>
            <a:ext cx="266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t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18453" name="TextBox 35"/>
          <p:cNvSpPr txBox="1">
            <a:spLocks noChangeArrowheads="1"/>
          </p:cNvSpPr>
          <p:nvPr/>
        </p:nvSpPr>
        <p:spPr bwMode="auto">
          <a:xfrm>
            <a:off x="5643563" y="5214938"/>
            <a:ext cx="266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t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18454" name="TextBox 36"/>
          <p:cNvSpPr txBox="1">
            <a:spLocks noChangeArrowheads="1"/>
          </p:cNvSpPr>
          <p:nvPr/>
        </p:nvSpPr>
        <p:spPr bwMode="auto">
          <a:xfrm>
            <a:off x="8501063" y="5214938"/>
            <a:ext cx="266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t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cxnSp>
        <p:nvCxnSpPr>
          <p:cNvPr id="43" name="Straight Connector 42"/>
          <p:cNvCxnSpPr>
            <a:stCxn id="35" idx="0"/>
          </p:cNvCxnSpPr>
          <p:nvPr/>
        </p:nvCxnSpPr>
        <p:spPr>
          <a:xfrm rot="5400000" flipH="1" flipV="1">
            <a:off x="4317134" y="4031390"/>
            <a:ext cx="1588" cy="23671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4316340" y="3817870"/>
            <a:ext cx="1588" cy="23671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4316340" y="3603556"/>
            <a:ext cx="1588" cy="23671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4316340" y="3389242"/>
            <a:ext cx="1588" cy="23671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4326006" y="3174928"/>
            <a:ext cx="1588" cy="23671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326006" y="2960614"/>
            <a:ext cx="1588" cy="23671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4326006" y="2746300"/>
            <a:ext cx="1588" cy="23671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2713818" y="4429132"/>
            <a:ext cx="20018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3286116" y="4429132"/>
            <a:ext cx="20018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3857620" y="4429132"/>
            <a:ext cx="20018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7254964" y="4173472"/>
            <a:ext cx="1588" cy="23671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7254964" y="3960746"/>
            <a:ext cx="1588" cy="23671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7254964" y="3674994"/>
            <a:ext cx="1588" cy="23671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7254964" y="3246366"/>
            <a:ext cx="1588" cy="23671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7254964" y="2674862"/>
            <a:ext cx="1588" cy="23671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 flipH="1" flipV="1">
            <a:off x="6215074" y="4357694"/>
            <a:ext cx="20018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5749933" y="4251331"/>
            <a:ext cx="1787538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6999806" y="4282860"/>
            <a:ext cx="1720582" cy="389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5499609" y="4001589"/>
            <a:ext cx="1720582" cy="389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6071113" y="4001589"/>
            <a:ext cx="1720582" cy="389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6714055" y="4001589"/>
            <a:ext cx="1720582" cy="389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7285559" y="4001589"/>
            <a:ext cx="1720582" cy="389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5711974" y="3932100"/>
            <a:ext cx="1006202" cy="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 flipH="1" flipV="1">
            <a:off x="5997726" y="3860662"/>
            <a:ext cx="1006202" cy="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 flipH="1" flipV="1">
            <a:off x="6283478" y="3932100"/>
            <a:ext cx="1006202" cy="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569230" y="3932100"/>
            <a:ext cx="1006202" cy="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6926420" y="3932100"/>
            <a:ext cx="1006202" cy="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7212172" y="3932100"/>
            <a:ext cx="1006202" cy="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7497924" y="3932100"/>
            <a:ext cx="1006202" cy="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215188" y="3857625"/>
            <a:ext cx="214312" cy="571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2" name="Rectangle 81"/>
          <p:cNvSpPr/>
          <p:nvPr/>
        </p:nvSpPr>
        <p:spPr>
          <a:xfrm>
            <a:off x="6099175" y="5143500"/>
            <a:ext cx="1116013" cy="1793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3" name="Rectangle 82"/>
          <p:cNvSpPr/>
          <p:nvPr/>
        </p:nvSpPr>
        <p:spPr>
          <a:xfrm>
            <a:off x="6643688" y="4429125"/>
            <a:ext cx="285750" cy="4286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4" name="Rectangle 83"/>
          <p:cNvSpPr/>
          <p:nvPr/>
        </p:nvSpPr>
        <p:spPr>
          <a:xfrm>
            <a:off x="7215188" y="4857750"/>
            <a:ext cx="642937" cy="2857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5" name="Rounded Rectangle 84"/>
          <p:cNvSpPr/>
          <p:nvPr/>
        </p:nvSpPr>
        <p:spPr>
          <a:xfrm>
            <a:off x="3714750" y="3929063"/>
            <a:ext cx="571500" cy="2143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6" name="Rectangle 85"/>
          <p:cNvSpPr/>
          <p:nvPr/>
        </p:nvSpPr>
        <p:spPr>
          <a:xfrm>
            <a:off x="4857750" y="4786313"/>
            <a:ext cx="571500" cy="2143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88" name="Straight Connector 87"/>
          <p:cNvCxnSpPr/>
          <p:nvPr/>
        </p:nvCxnSpPr>
        <p:spPr>
          <a:xfrm rot="5400000">
            <a:off x="4428330" y="4429132"/>
            <a:ext cx="2001058" cy="79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491" name="TextBox 89"/>
          <p:cNvSpPr txBox="1">
            <a:spLocks noChangeArrowheads="1"/>
          </p:cNvSpPr>
          <p:nvPr/>
        </p:nvSpPr>
        <p:spPr bwMode="auto">
          <a:xfrm>
            <a:off x="1571625" y="5643563"/>
            <a:ext cx="53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F.T.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18492" name="TextBox 90"/>
          <p:cNvSpPr txBox="1">
            <a:spLocks noChangeArrowheads="1"/>
          </p:cNvSpPr>
          <p:nvPr/>
        </p:nvSpPr>
        <p:spPr bwMode="auto">
          <a:xfrm>
            <a:off x="3929063" y="5630863"/>
            <a:ext cx="88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S.T.F.T.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18493" name="TextBox 92"/>
          <p:cNvSpPr txBox="1">
            <a:spLocks noChangeArrowheads="1"/>
          </p:cNvSpPr>
          <p:nvPr/>
        </p:nvSpPr>
        <p:spPr bwMode="auto">
          <a:xfrm>
            <a:off x="6929438" y="5643563"/>
            <a:ext cx="639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W.T.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18494" name="Slide Number Placeholder 6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E3F960-F914-475B-A261-510CA8E762B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2D FWTs</a:t>
            </a:r>
          </a:p>
          <a:p>
            <a:pPr lvl="1"/>
            <a:r>
              <a:rPr lang="en-US" altLang="zh-TW" smtClean="0"/>
              <a:t>Splitting frequency characteristic</a:t>
            </a: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DWT</a:t>
            </a:r>
            <a:endParaRPr lang="zh-TW" altLang="en-US"/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857500"/>
            <a:ext cx="464343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4415EA-B4A6-42BC-958F-A0E7FAC4F30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zh-TW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400425" y="54657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Image Compression</a:t>
            </a:r>
          </a:p>
          <a:p>
            <a:pPr lvl="1"/>
            <a:r>
              <a:rPr lang="en-US" altLang="zh-TW" smtClean="0"/>
              <a:t>                      have many near-zero coefficients</a:t>
            </a:r>
          </a:p>
          <a:p>
            <a:pPr lvl="1"/>
            <a:r>
              <a:rPr lang="en-US" altLang="zh-TW" smtClean="0"/>
              <a:t> JPEG : DCT-based</a:t>
            </a:r>
          </a:p>
          <a:p>
            <a:pPr lvl="1"/>
            <a:r>
              <a:rPr lang="en-US" altLang="zh-TW" smtClean="0"/>
              <a:t> JPEG2000 : FWT-based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Applications(1)</a:t>
            </a:r>
            <a:endParaRPr lang="zh-TW" altLang="en-US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1379538" y="2011363"/>
          <a:ext cx="1335087" cy="417512"/>
        </p:xfrm>
        <a:graphic>
          <a:graphicData uri="http://schemas.openxmlformats.org/presentationml/2006/ole">
            <p:oleObj spid="_x0000_s68610" name="Equation" r:id="rId4" imgW="812520" imgH="253800" progId="Equation.DSMT4">
              <p:embed/>
            </p:oleObj>
          </a:graphicData>
        </a:graphic>
      </p:graphicFrame>
      <p:pic>
        <p:nvPicPr>
          <p:cNvPr id="68613" name="Picture 3" descr="jpeg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63" y="3429000"/>
            <a:ext cx="25431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4" descr="jpeg2k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5" y="3429000"/>
            <a:ext cx="25431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TextBox 6"/>
          <p:cNvSpPr txBox="1">
            <a:spLocks noChangeArrowheads="1"/>
          </p:cNvSpPr>
          <p:nvPr/>
        </p:nvSpPr>
        <p:spPr bwMode="auto">
          <a:xfrm>
            <a:off x="2286000" y="6143625"/>
            <a:ext cx="1306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DCT-based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68616" name="TextBox 7"/>
          <p:cNvSpPr txBox="1">
            <a:spLocks noChangeArrowheads="1"/>
          </p:cNvSpPr>
          <p:nvPr/>
        </p:nvSpPr>
        <p:spPr bwMode="auto">
          <a:xfrm>
            <a:off x="5651500" y="6143625"/>
            <a:ext cx="134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FWT-based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68617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AD0BFA-22CB-4F10-AD44-D8E291ACFF1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zh-TW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7720013" y="5608638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[3]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Edge detection</a:t>
            </a: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Applications(2)</a:t>
            </a:r>
            <a:endParaRPr lang="zh-TW" altLang="en-US"/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143250"/>
            <a:ext cx="235743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4713" y="2214563"/>
            <a:ext cx="18002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500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5038" y="2214563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0" y="4500563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0B7DAE-CF25-40B7-B45A-381A092E711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zh-TW"/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1527175" y="55372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Digital watermarking</a:t>
            </a:r>
          </a:p>
          <a:p>
            <a:pPr lvl="1"/>
            <a:r>
              <a:rPr lang="en-US" altLang="zh-TW" smtClean="0"/>
              <a:t>Robustness</a:t>
            </a:r>
          </a:p>
          <a:p>
            <a:pPr lvl="1"/>
            <a:r>
              <a:rPr lang="en-US" altLang="zh-TW" smtClean="0"/>
              <a:t>Nonperceptible(Transparency)</a:t>
            </a:r>
          </a:p>
          <a:p>
            <a:pPr lvl="1"/>
            <a:r>
              <a:rPr lang="en-US" altLang="zh-TW" smtClean="0"/>
              <a:t>Nonremovable</a:t>
            </a:r>
          </a:p>
          <a:p>
            <a:pPr lvl="1"/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Applicatiosn(3)</a:t>
            </a:r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642938" y="4572000"/>
            <a:ext cx="2428875" cy="12144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5429250" y="4572000"/>
            <a:ext cx="2643188" cy="12144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3189" name="TextBox 7"/>
          <p:cNvSpPr txBox="1">
            <a:spLocks noChangeArrowheads="1"/>
          </p:cNvSpPr>
          <p:nvPr/>
        </p:nvSpPr>
        <p:spPr bwMode="auto">
          <a:xfrm>
            <a:off x="714375" y="4987925"/>
            <a:ext cx="2306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Digital watermarking</a:t>
            </a:r>
          </a:p>
        </p:txBody>
      </p:sp>
      <p:sp>
        <p:nvSpPr>
          <p:cNvPr id="93190" name="TextBox 8"/>
          <p:cNvSpPr txBox="1">
            <a:spLocks noChangeArrowheads="1"/>
          </p:cNvSpPr>
          <p:nvPr/>
        </p:nvSpPr>
        <p:spPr bwMode="auto">
          <a:xfrm>
            <a:off x="5562600" y="4987925"/>
            <a:ext cx="2366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Watermark extracting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7158" y="5143512"/>
            <a:ext cx="357190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0"/>
          </p:cNvCxnSpPr>
          <p:nvPr/>
        </p:nvCxnSpPr>
        <p:spPr>
          <a:xfrm rot="5400000">
            <a:off x="1643042" y="435769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Explosion 1 18"/>
          <p:cNvSpPr/>
          <p:nvPr/>
        </p:nvSpPr>
        <p:spPr>
          <a:xfrm>
            <a:off x="3214678" y="3500438"/>
            <a:ext cx="2143140" cy="3143272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Channel/Signal processing</a:t>
            </a:r>
            <a:endParaRPr kumimoji="0" lang="zh-TW" alt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035663" y="5205985"/>
            <a:ext cx="536205" cy="89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000628" y="5072074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072462" y="5107793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6482968" y="4304116"/>
            <a:ext cx="500064" cy="35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1608117" y="603569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7" idx="2"/>
          </p:cNvCxnSpPr>
          <p:nvPr/>
        </p:nvCxnSpPr>
        <p:spPr>
          <a:xfrm rot="16200000" flipV="1">
            <a:off x="6518687" y="6018626"/>
            <a:ext cx="500066" cy="35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3202" name="TextBox 33"/>
          <p:cNvSpPr txBox="1">
            <a:spLocks noChangeArrowheads="1"/>
          </p:cNvSpPr>
          <p:nvPr/>
        </p:nvSpPr>
        <p:spPr bwMode="auto">
          <a:xfrm>
            <a:off x="1214438" y="3844925"/>
            <a:ext cx="1314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Watermark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93203" name="TextBox 34"/>
          <p:cNvSpPr txBox="1">
            <a:spLocks noChangeArrowheads="1"/>
          </p:cNvSpPr>
          <p:nvPr/>
        </p:nvSpPr>
        <p:spPr bwMode="auto">
          <a:xfrm>
            <a:off x="5715000" y="3497263"/>
            <a:ext cx="2036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Original and/or </a:t>
            </a:r>
          </a:p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Watermarked data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93204" name="TextBox 35"/>
          <p:cNvSpPr txBox="1">
            <a:spLocks noChangeArrowheads="1"/>
          </p:cNvSpPr>
          <p:nvPr/>
        </p:nvSpPr>
        <p:spPr bwMode="auto">
          <a:xfrm>
            <a:off x="928688" y="6130925"/>
            <a:ext cx="1909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Secret/Public key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93205" name="TextBox 36"/>
          <p:cNvSpPr txBox="1">
            <a:spLocks noChangeArrowheads="1"/>
          </p:cNvSpPr>
          <p:nvPr/>
        </p:nvSpPr>
        <p:spPr bwMode="auto">
          <a:xfrm>
            <a:off x="5929313" y="6202363"/>
            <a:ext cx="1909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Secret/Public key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93206" name="TextBox 39"/>
          <p:cNvSpPr txBox="1">
            <a:spLocks noChangeArrowheads="1"/>
          </p:cNvSpPr>
          <p:nvPr/>
        </p:nvSpPr>
        <p:spPr bwMode="auto">
          <a:xfrm>
            <a:off x="160338" y="4384675"/>
            <a:ext cx="36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H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93207" name="TextBox 40"/>
          <p:cNvSpPr txBox="1">
            <a:spLocks noChangeArrowheads="1"/>
          </p:cNvSpPr>
          <p:nvPr/>
        </p:nvSpPr>
        <p:spPr bwMode="auto">
          <a:xfrm>
            <a:off x="190500" y="4562475"/>
            <a:ext cx="30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o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93208" name="TextBox 41"/>
          <p:cNvSpPr txBox="1">
            <a:spLocks noChangeArrowheads="1"/>
          </p:cNvSpPr>
          <p:nvPr/>
        </p:nvSpPr>
        <p:spPr bwMode="auto">
          <a:xfrm>
            <a:off x="195263" y="4702175"/>
            <a:ext cx="277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s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93209" name="TextBox 42"/>
          <p:cNvSpPr txBox="1">
            <a:spLocks noChangeArrowheads="1"/>
          </p:cNvSpPr>
          <p:nvPr/>
        </p:nvSpPr>
        <p:spPr bwMode="auto">
          <a:xfrm>
            <a:off x="204788" y="4919663"/>
            <a:ext cx="266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t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93210" name="TextBox 43"/>
          <p:cNvSpPr txBox="1">
            <a:spLocks noChangeArrowheads="1"/>
          </p:cNvSpPr>
          <p:nvPr/>
        </p:nvSpPr>
        <p:spPr bwMode="auto">
          <a:xfrm>
            <a:off x="184150" y="5153025"/>
            <a:ext cx="315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d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93211" name="TextBox 44"/>
          <p:cNvSpPr txBox="1">
            <a:spLocks noChangeArrowheads="1"/>
          </p:cNvSpPr>
          <p:nvPr/>
        </p:nvSpPr>
        <p:spPr bwMode="auto">
          <a:xfrm>
            <a:off x="214313" y="5305425"/>
            <a:ext cx="295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a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93212" name="TextBox 45"/>
          <p:cNvSpPr txBox="1">
            <a:spLocks noChangeArrowheads="1"/>
          </p:cNvSpPr>
          <p:nvPr/>
        </p:nvSpPr>
        <p:spPr bwMode="auto">
          <a:xfrm>
            <a:off x="233363" y="5487988"/>
            <a:ext cx="266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t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93213" name="TextBox 46"/>
          <p:cNvSpPr txBox="1">
            <a:spLocks noChangeArrowheads="1"/>
          </p:cNvSpPr>
          <p:nvPr/>
        </p:nvSpPr>
        <p:spPr bwMode="auto">
          <a:xfrm>
            <a:off x="214313" y="5630863"/>
            <a:ext cx="295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a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93214" name="TextBox 47"/>
          <p:cNvSpPr txBox="1">
            <a:spLocks noChangeArrowheads="1"/>
          </p:cNvSpPr>
          <p:nvPr/>
        </p:nvSpPr>
        <p:spPr bwMode="auto">
          <a:xfrm>
            <a:off x="7858125" y="3800475"/>
            <a:ext cx="1428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Watermark</a:t>
            </a:r>
          </a:p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   or</a:t>
            </a:r>
          </a:p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Confidence</a:t>
            </a:r>
          </a:p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measure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93215" name="Slide Number Placeholder 4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29A1C5-B720-4526-809C-1A21C80FEF6D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Digital watermarking</a:t>
            </a:r>
          </a:p>
          <a:p>
            <a:pPr lvl="1"/>
            <a:r>
              <a:rPr lang="en-US" altLang="zh-TW" smtClean="0"/>
              <a:t>An embedding process</a:t>
            </a:r>
          </a:p>
          <a:p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Applicatiosn(3)</a:t>
            </a:r>
            <a:endParaRPr lang="zh-TW" altLang="en-US"/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2427288"/>
            <a:ext cx="55721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761F6D-487A-4C0F-93FD-0C65BBADD6C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Wavelet transforms has been successfully applied to many applications.</a:t>
            </a:r>
          </a:p>
          <a:p>
            <a:r>
              <a:rPr lang="en-US" altLang="zh-TW" smtClean="0"/>
              <a:t>Traditional 2D DWTs are only capable of detecting horizontal, vertical, or diagonal details.</a:t>
            </a:r>
          </a:p>
          <a:p>
            <a:r>
              <a:rPr lang="en-US" altLang="zh-TW" smtClean="0"/>
              <a:t>Bandlet?, curvelet?, contourlet?</a:t>
            </a: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Conclusions&amp;Future work</a:t>
            </a:r>
            <a:endParaRPr lang="zh-TW" altLang="en-US"/>
          </a:p>
        </p:txBody>
      </p:sp>
      <p:sp>
        <p:nvSpPr>
          <p:cNvPr id="972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C62A27-748E-4055-B6C9-6BC1955E67D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[1]</a:t>
            </a:r>
            <a:r>
              <a:rPr lang="en-US" b="1" dirty="0" smtClean="0"/>
              <a:t> </a:t>
            </a:r>
            <a:r>
              <a:rPr lang="en-US" dirty="0" smtClean="0"/>
              <a:t>R. C. Gonzalez, R. E. Woods, "Digital Image Processing third edition", Prentice Hall, 2008.</a:t>
            </a:r>
            <a:endParaRPr lang="zh-TW" alt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[2] J. J. Ding and N. C. </a:t>
            </a:r>
            <a:r>
              <a:rPr lang="en-US" dirty="0" err="1" smtClean="0"/>
              <a:t>Shen</a:t>
            </a:r>
            <a:r>
              <a:rPr lang="en-US" dirty="0" smtClean="0"/>
              <a:t>, “Sectioned Convolution for Discrete Wavelet Transform,” June, 2008. </a:t>
            </a:r>
            <a:endParaRPr lang="zh-TW" alt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[3] J. J. Ding and J. D. Huang, </a:t>
            </a:r>
            <a:r>
              <a:rPr lang="en-US" b="1" dirty="0" smtClean="0"/>
              <a:t>“</a:t>
            </a:r>
            <a:r>
              <a:rPr lang="en-US" dirty="0" smtClean="0"/>
              <a:t>The Discrete Wavelet Transform for Image Compression</a:t>
            </a:r>
            <a:r>
              <a:rPr lang="en-US" b="1" dirty="0" smtClean="0"/>
              <a:t>,</a:t>
            </a:r>
            <a:r>
              <a:rPr lang="en-US" dirty="0" smtClean="0"/>
              <a:t>”,2007.</a:t>
            </a:r>
            <a:endParaRPr lang="zh-TW" alt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[4] J. J. Ding and Y. S. Zhang, </a:t>
            </a:r>
            <a:r>
              <a:rPr lang="en-US" b="1" dirty="0" smtClean="0"/>
              <a:t>“</a:t>
            </a:r>
            <a:r>
              <a:rPr lang="en-US" dirty="0" err="1" smtClean="0"/>
              <a:t>Multiresolution</a:t>
            </a:r>
            <a:r>
              <a:rPr lang="en-US" dirty="0" smtClean="0"/>
              <a:t> Analysis for Image by Generalized 2-D Wavelets</a:t>
            </a:r>
            <a:r>
              <a:rPr lang="en-US" b="1" dirty="0" smtClean="0"/>
              <a:t>,</a:t>
            </a:r>
            <a:r>
              <a:rPr lang="en-US" dirty="0" smtClean="0"/>
              <a:t>” June, 2008.</a:t>
            </a:r>
            <a:endParaRPr lang="zh-TW" alt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[5] C. Valens, “A Really Friendly Guide to Wavelets,” available in </a:t>
            </a:r>
            <a:r>
              <a:rPr lang="en-US" u="sng" dirty="0" smtClean="0">
                <a:hlinkClick r:id="rId3"/>
              </a:rPr>
              <a:t>http://pagesperso-orange.fr/polyvalens/clemens/wavelets/wavelets.html</a:t>
            </a:r>
            <a:endParaRPr lang="zh-TW" alt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zh-TW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References</a:t>
            </a:r>
            <a:endParaRPr lang="zh-TW" altLang="en-US"/>
          </a:p>
        </p:txBody>
      </p:sp>
      <p:sp>
        <p:nvSpPr>
          <p:cNvPr id="993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DC0716-3110-49A3-A665-503ED91C7AA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Difficulties when CWT            DWT?</a:t>
            </a:r>
          </a:p>
          <a:p>
            <a:pPr lvl="1"/>
            <a:r>
              <a:rPr lang="en-US" altLang="zh-TW" smtClean="0"/>
              <a:t> Continuous WTs                   Discrete WTs</a:t>
            </a:r>
          </a:p>
          <a:p>
            <a:pPr lvl="1"/>
            <a:r>
              <a:rPr lang="en-US" altLang="zh-TW" smtClean="0"/>
              <a:t> need infinitely scaled wavelets to represent  a given function               Not possible in real world</a:t>
            </a:r>
          </a:p>
          <a:p>
            <a:pPr lvl="1"/>
            <a:r>
              <a:rPr lang="en-US" altLang="zh-TW" smtClean="0"/>
              <a:t> Another function called scaling functions are used to span the low frequency parts (approximation parts)of the given signal. </a:t>
            </a: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Introduction(2)</a:t>
            </a:r>
            <a:endParaRPr lang="zh-TW" alt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43306" y="2214554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84" name="TextBox 7"/>
          <p:cNvSpPr txBox="1">
            <a:spLocks noChangeArrowheads="1"/>
          </p:cNvSpPr>
          <p:nvPr/>
        </p:nvSpPr>
        <p:spPr bwMode="auto">
          <a:xfrm>
            <a:off x="3643313" y="1857375"/>
            <a:ext cx="112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Sampling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71736" y="300037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08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4357688"/>
            <a:ext cx="44481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5400000">
            <a:off x="6394463" y="489268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88" name="TextBox 12"/>
          <p:cNvSpPr txBox="1">
            <a:spLocks noChangeArrowheads="1"/>
          </p:cNvSpPr>
          <p:nvPr/>
        </p:nvSpPr>
        <p:spPr bwMode="auto">
          <a:xfrm>
            <a:off x="6786563" y="5786438"/>
            <a:ext cx="53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F.T.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643563" y="4000500"/>
          <a:ext cx="2103437" cy="642938"/>
        </p:xfrm>
        <a:graphic>
          <a:graphicData uri="http://schemas.openxmlformats.org/presentationml/2006/ole">
            <p:oleObj spid="_x0000_s3077" name="Equation" r:id="rId5" imgW="1371600" imgH="419040" progId="Equation.DSMT4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5572125" y="5072063"/>
          <a:ext cx="2214563" cy="649287"/>
        </p:xfrm>
        <a:graphic>
          <a:graphicData uri="http://schemas.openxmlformats.org/presentationml/2006/ole">
            <p:oleObj spid="_x0000_s3078" name="Equation" r:id="rId6" imgW="1688760" imgH="495000" progId="Equation.DSMT4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5400000">
            <a:off x="6394463" y="596425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90" name="TextBox 18"/>
          <p:cNvSpPr txBox="1">
            <a:spLocks noChangeArrowheads="1"/>
          </p:cNvSpPr>
          <p:nvPr/>
        </p:nvSpPr>
        <p:spPr bwMode="auto">
          <a:xfrm>
            <a:off x="6786563" y="4714875"/>
            <a:ext cx="112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Sampling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4786313" y="6286500"/>
          <a:ext cx="4357687" cy="460375"/>
        </p:xfrm>
        <a:graphic>
          <a:graphicData uri="http://schemas.openxmlformats.org/presentationml/2006/ole">
            <p:oleObj spid="_x0000_s3080" name="Equation" r:id="rId7" imgW="2400120" imgH="253800" progId="Equation.DSMT4">
              <p:embed/>
            </p:oleObj>
          </a:graphicData>
        </a:graphic>
      </p:graphicFrame>
      <p:sp>
        <p:nvSpPr>
          <p:cNvPr id="3091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11A875-8044-435D-A257-974C420C7EA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214810" y="178592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679700" y="6113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[5]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MRA</a:t>
            </a:r>
          </a:p>
          <a:p>
            <a:pPr lvl="1"/>
            <a:r>
              <a:rPr lang="en-US" altLang="zh-TW" smtClean="0"/>
              <a:t>To mimic human being’s perception characteristic</a:t>
            </a:r>
            <a:endParaRPr lang="zh-TW" altLang="en-US" smtClean="0"/>
          </a:p>
          <a:p>
            <a:pPr lvl="1"/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Introduction(3)</a:t>
            </a:r>
            <a:endParaRPr lang="zh-TW" altLang="en-US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2571750"/>
            <a:ext cx="548005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43C576-E418-4DD2-8349-AFDE977501A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278313" y="63754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 Definitions</a:t>
            </a:r>
          </a:p>
          <a:p>
            <a:pPr lvl="1"/>
            <a:r>
              <a:rPr lang="en-US" altLang="zh-TW" smtClean="0"/>
              <a:t>Forward                      </a:t>
            </a:r>
          </a:p>
          <a:p>
            <a:pPr lvl="1">
              <a:buFont typeface="Wingdings 2" pitchFamily="18" charset="2"/>
              <a:buNone/>
            </a:pPr>
            <a:r>
              <a:rPr lang="en-US" altLang="zh-TW" smtClean="0"/>
              <a:t>                                           where</a:t>
            </a:r>
          </a:p>
          <a:p>
            <a:pPr lvl="1">
              <a:buFont typeface="Arial" charset="0"/>
              <a:buChar char="•"/>
            </a:pPr>
            <a:endParaRPr lang="en-US" altLang="zh-TW" smtClean="0"/>
          </a:p>
          <a:p>
            <a:pPr lvl="1">
              <a:buFont typeface="Arial" charset="0"/>
              <a:buChar char="•"/>
            </a:pPr>
            <a:r>
              <a:rPr lang="en-US" altLang="zh-TW" smtClean="0"/>
              <a:t>Inverse exists only if 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admissibility criterion is satisfied.</a:t>
            </a:r>
            <a:endParaRPr lang="en-US" altLang="zh-TW" smtClean="0"/>
          </a:p>
          <a:p>
            <a:pPr lvl="1">
              <a:buFont typeface="Wingdings 2" pitchFamily="18" charset="2"/>
              <a:buNone/>
            </a:pPr>
            <a:endParaRPr lang="en-US" altLang="zh-TW" smtClean="0"/>
          </a:p>
          <a:p>
            <a:pPr lvl="1">
              <a:buFont typeface="Wingdings 2" pitchFamily="18" charset="2"/>
              <a:buNone/>
            </a:pPr>
            <a:endParaRPr lang="en-US" altLang="zh-TW" smtClean="0"/>
          </a:p>
          <a:p>
            <a:pPr lvl="1">
              <a:buFont typeface="Wingdings 2" pitchFamily="18" charset="2"/>
              <a:buNone/>
            </a:pPr>
            <a:endParaRPr lang="en-US" altLang="zh-TW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CWT</a:t>
            </a:r>
            <a:endParaRPr lang="zh-TW" alt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3000" y="2357438"/>
          <a:ext cx="2903538" cy="785812"/>
        </p:xfrm>
        <a:graphic>
          <a:graphicData uri="http://schemas.openxmlformats.org/presentationml/2006/ole">
            <p:oleObj spid="_x0000_s1026" name="Equation" r:id="rId4" imgW="1688760" imgH="457200" progId="Equation.DSMT4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214938" y="2500313"/>
          <a:ext cx="2103437" cy="642937"/>
        </p:xfrm>
        <a:graphic>
          <a:graphicData uri="http://schemas.openxmlformats.org/presentationml/2006/ole">
            <p:oleObj spid="_x0000_s1027" name="Equation" r:id="rId5" imgW="1371600" imgH="419040" progId="Equation.DSMT4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214438" y="3643313"/>
          <a:ext cx="3883025" cy="714375"/>
        </p:xfrm>
        <a:graphic>
          <a:graphicData uri="http://schemas.openxmlformats.org/presentationml/2006/ole">
            <p:oleObj spid="_x0000_s1028" name="Equation" r:id="rId6" imgW="2692080" imgH="49500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214438" y="4714875"/>
          <a:ext cx="2446337" cy="714375"/>
        </p:xfrm>
        <a:graphic>
          <a:graphicData uri="http://schemas.openxmlformats.org/presentationml/2006/ole">
            <p:oleObj spid="_x0000_s1029" name="Equation" r:id="rId7" imgW="1434960" imgH="419040" progId="Equation.DSMT4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8001000" y="3214688"/>
          <a:ext cx="857250" cy="428625"/>
        </p:xfrm>
        <a:graphic>
          <a:graphicData uri="http://schemas.openxmlformats.org/presentationml/2006/ole">
            <p:oleObj spid="_x0000_s1030" name="Equation" r:id="rId8" imgW="482400" imgH="241200" progId="Equation.DSMT4">
              <p:embed/>
            </p:oleObj>
          </a:graphicData>
        </a:graphic>
      </p:graphicFrame>
      <p:sp>
        <p:nvSpPr>
          <p:cNvPr id="1033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5567C3-FFCA-4654-ADD0-AE17BDBF0DF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An example</a:t>
            </a:r>
          </a:p>
          <a:p>
            <a:pPr lvl="1"/>
            <a:r>
              <a:rPr lang="en-US" altLang="zh-TW" smtClean="0"/>
              <a:t>-Using Mexican hat wavelet</a:t>
            </a: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CWT</a:t>
            </a:r>
            <a:endParaRPr lang="zh-TW" altLang="en-US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500313"/>
            <a:ext cx="4516438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595EA8-B0E1-4F62-9E27-7E1D4173EDD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640513" y="61134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 Image Pyramids</a:t>
            </a:r>
          </a:p>
          <a:p>
            <a:pPr lvl="1"/>
            <a:r>
              <a:rPr lang="en-US" altLang="zh-TW" smtClean="0"/>
              <a:t>Approximation pyramids</a:t>
            </a:r>
          </a:p>
          <a:p>
            <a:pPr lvl="1"/>
            <a:r>
              <a:rPr lang="en-US" altLang="zh-TW" smtClean="0"/>
              <a:t>Predictive residual pyramids</a:t>
            </a: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MRA Backgrounds(1)</a:t>
            </a:r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891113"/>
            <a:ext cx="21812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TopUp"/>
            <a:lightRig rig="threePt" dir="t"/>
          </a:scene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588" y="4100525"/>
            <a:ext cx="11049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TopUp"/>
            <a:lightRig rig="threePt" dir="t"/>
          </a:scene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9761" y="3714756"/>
            <a:ext cx="561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TopUp"/>
            <a:lightRig rig="threePt" dir="t"/>
          </a:scene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48139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TopUp"/>
            <a:lightRig rig="threePt" dir="t"/>
          </a:scene3d>
        </p:spPr>
      </p:pic>
      <p:cxnSp>
        <p:nvCxnSpPr>
          <p:cNvPr id="13" name="Straight Connector 12"/>
          <p:cNvCxnSpPr/>
          <p:nvPr/>
        </p:nvCxnSpPr>
        <p:spPr>
          <a:xfrm rot="16200000" flipH="1">
            <a:off x="1750219" y="3893344"/>
            <a:ext cx="2643187" cy="157162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36575" y="5106988"/>
            <a:ext cx="3500437" cy="158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78594" y="3893344"/>
            <a:ext cx="2643187" cy="157162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4891113"/>
            <a:ext cx="21812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TopUp"/>
            <a:lightRig rig="threePt" dir="t"/>
          </a:scene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39564" y="4119575"/>
            <a:ext cx="108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TopUp"/>
            <a:lightRig rig="threePt" dir="t"/>
          </a:scene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5590" y="3705993"/>
            <a:ext cx="552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TopUp"/>
            <a:lightRig rig="threePt" dir="t"/>
          </a:scene3d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9799" y="3481390"/>
            <a:ext cx="29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isometricTopUp"/>
            <a:lightRig rig="threePt" dir="t"/>
          </a:scene3d>
        </p:spPr>
      </p:pic>
      <p:cxnSp>
        <p:nvCxnSpPr>
          <p:cNvPr id="28" name="Straight Connector 27"/>
          <p:cNvCxnSpPr/>
          <p:nvPr/>
        </p:nvCxnSpPr>
        <p:spPr>
          <a:xfrm rot="16200000" flipH="1">
            <a:off x="5500688" y="3857625"/>
            <a:ext cx="2714625" cy="157162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285456" y="5072857"/>
            <a:ext cx="3573463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964781" y="3848894"/>
            <a:ext cx="2670175" cy="154463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7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071E79-ACCE-4CFF-9F02-E61144A34C2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/>
          </a:p>
        </p:txBody>
      </p:sp>
      <p:sp>
        <p:nvSpPr>
          <p:cNvPr id="30738" name="TextBox 20"/>
          <p:cNvSpPr txBox="1">
            <a:spLocks noChangeArrowheads="1"/>
          </p:cNvSpPr>
          <p:nvPr/>
        </p:nvSpPr>
        <p:spPr bwMode="auto">
          <a:xfrm>
            <a:off x="3929063" y="6215063"/>
            <a:ext cx="630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N*N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30739" name="TextBox 21"/>
          <p:cNvSpPr txBox="1">
            <a:spLocks noChangeArrowheads="1"/>
          </p:cNvSpPr>
          <p:nvPr/>
        </p:nvSpPr>
        <p:spPr bwMode="auto">
          <a:xfrm>
            <a:off x="3744913" y="4857750"/>
            <a:ext cx="104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N/2*N/2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30740" name="TextBox 22"/>
          <p:cNvSpPr txBox="1">
            <a:spLocks noChangeArrowheads="1"/>
          </p:cNvSpPr>
          <p:nvPr/>
        </p:nvSpPr>
        <p:spPr bwMode="auto">
          <a:xfrm>
            <a:off x="3714750" y="4143375"/>
            <a:ext cx="1060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N/4*N/4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  <p:sp>
        <p:nvSpPr>
          <p:cNvPr id="30741" name="TextBox 23"/>
          <p:cNvSpPr txBox="1">
            <a:spLocks noChangeArrowheads="1"/>
          </p:cNvSpPr>
          <p:nvPr/>
        </p:nvSpPr>
        <p:spPr bwMode="auto">
          <a:xfrm>
            <a:off x="3722688" y="3500438"/>
            <a:ext cx="106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onstantia" pitchFamily="18" charset="0"/>
                <a:ea typeface="標楷體" pitchFamily="65" charset="-120"/>
              </a:rPr>
              <a:t>N/8*N/8</a:t>
            </a:r>
            <a:endParaRPr kumimoji="0" lang="zh-TW" altLang="en-US">
              <a:latin typeface="Constantia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 Image Pyramids</a:t>
            </a:r>
          </a:p>
          <a:p>
            <a:pPr lvl="1"/>
            <a:r>
              <a:rPr lang="en-US" altLang="zh-TW" smtClean="0"/>
              <a:t>Implementation</a:t>
            </a:r>
            <a:endParaRPr lang="zh-TW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altLang="zh-TW" smtClean="0"/>
              <a:t>MRA Backgrounds(1)</a:t>
            </a:r>
            <a:endParaRPr lang="zh-TW" alt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3071813"/>
            <a:ext cx="53435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A43508-069E-4BFD-8F32-3FC2F227B97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903663" y="5681663"/>
            <a:ext cx="43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954</TotalTime>
  <Words>664</Words>
  <Application>Microsoft Office PowerPoint</Application>
  <PresentationFormat>On-screen Show (4:3)</PresentationFormat>
  <Paragraphs>290</Paragraphs>
  <Slides>36</Slides>
  <Notes>36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簡報設計範本</vt:lpstr>
      </vt:variant>
      <vt:variant>
        <vt:i4>6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51" baseType="lpstr">
      <vt:lpstr>Constantia</vt:lpstr>
      <vt:lpstr>標楷體</vt:lpstr>
      <vt:lpstr>Arial</vt:lpstr>
      <vt:lpstr>Wingdings 2</vt:lpstr>
      <vt:lpstr>Calibri</vt:lpstr>
      <vt:lpstr>新細明體</vt:lpstr>
      <vt:lpstr>Gungsuh</vt:lpstr>
      <vt:lpstr>Times New Roman</vt:lpstr>
      <vt:lpstr>Paper</vt:lpstr>
      <vt:lpstr>Paper</vt:lpstr>
      <vt:lpstr>Paper</vt:lpstr>
      <vt:lpstr>Paper</vt:lpstr>
      <vt:lpstr>Paper</vt:lpstr>
      <vt:lpstr>Paper</vt:lpstr>
      <vt:lpstr>Equation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Discrete Wavelet Transforms</dc:title>
  <dc:creator>ntu</dc:creator>
  <cp:lastModifiedBy>sakuku</cp:lastModifiedBy>
  <cp:revision>287</cp:revision>
  <dcterms:created xsi:type="dcterms:W3CDTF">2009-04-06T08:15:36Z</dcterms:created>
  <dcterms:modified xsi:type="dcterms:W3CDTF">2009-04-24T13:42:45Z</dcterms:modified>
</cp:coreProperties>
</file>